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1"/>
  </p:notesMasterIdLst>
  <p:sldIdLst>
    <p:sldId id="284" r:id="rId2"/>
    <p:sldId id="604" r:id="rId3"/>
    <p:sldId id="285" r:id="rId4"/>
    <p:sldId id="605" r:id="rId5"/>
    <p:sldId id="286" r:id="rId6"/>
    <p:sldId id="606" r:id="rId7"/>
    <p:sldId id="287" r:id="rId8"/>
    <p:sldId id="607" r:id="rId9"/>
    <p:sldId id="288" r:id="rId10"/>
    <p:sldId id="447" r:id="rId11"/>
    <p:sldId id="289" r:id="rId12"/>
    <p:sldId id="448" r:id="rId13"/>
    <p:sldId id="290" r:id="rId14"/>
    <p:sldId id="449" r:id="rId15"/>
    <p:sldId id="291" r:id="rId16"/>
    <p:sldId id="450" r:id="rId17"/>
    <p:sldId id="292" r:id="rId18"/>
    <p:sldId id="451" r:id="rId19"/>
    <p:sldId id="293" r:id="rId20"/>
    <p:sldId id="310" r:id="rId21"/>
    <p:sldId id="608" r:id="rId22"/>
    <p:sldId id="311" r:id="rId23"/>
    <p:sldId id="609" r:id="rId24"/>
    <p:sldId id="312" r:id="rId25"/>
    <p:sldId id="610" r:id="rId26"/>
    <p:sldId id="313" r:id="rId27"/>
    <p:sldId id="611" r:id="rId28"/>
    <p:sldId id="603" r:id="rId29"/>
    <p:sldId id="647" r:id="rId30"/>
    <p:sldId id="648" r:id="rId31"/>
    <p:sldId id="649" r:id="rId32"/>
    <p:sldId id="650" r:id="rId33"/>
    <p:sldId id="651" r:id="rId34"/>
    <p:sldId id="652" r:id="rId35"/>
    <p:sldId id="653" r:id="rId36"/>
    <p:sldId id="654" r:id="rId37"/>
    <p:sldId id="656" r:id="rId38"/>
    <p:sldId id="655" r:id="rId39"/>
    <p:sldId id="657" r:id="rId40"/>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2"/>
    <p:restoredTop sz="94727"/>
  </p:normalViewPr>
  <p:slideViewPr>
    <p:cSldViewPr snapToGrid="0">
      <p:cViewPr varScale="1">
        <p:scale>
          <a:sx n="87" d="100"/>
          <a:sy n="87" d="100"/>
        </p:scale>
        <p:origin x="128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B48CE0-3814-3E4E-9B74-D6B1BFE2ABC0}" type="datetimeFigureOut">
              <a:rPr lang="en-IL" smtClean="0"/>
              <a:t>17/02/2024</a:t>
            </a:fld>
            <a:endParaRPr lang="en-I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46F106-0D16-4D42-9D19-6D5F41D7DD73}" type="slidenum">
              <a:rPr lang="en-IL" smtClean="0"/>
              <a:t>‹#›</a:t>
            </a:fld>
            <a:endParaRPr lang="en-IL"/>
          </a:p>
        </p:txBody>
      </p:sp>
    </p:spTree>
    <p:extLst>
      <p:ext uri="{BB962C8B-B14F-4D97-AF65-F5344CB8AC3E}">
        <p14:creationId xmlns:p14="http://schemas.microsoft.com/office/powerpoint/2010/main" val="1397952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a:t>
            </a:fld>
            <a:endParaRPr lang="en-IL"/>
          </a:p>
        </p:txBody>
      </p:sp>
    </p:spTree>
    <p:extLst>
      <p:ext uri="{BB962C8B-B14F-4D97-AF65-F5344CB8AC3E}">
        <p14:creationId xmlns:p14="http://schemas.microsoft.com/office/powerpoint/2010/main" val="39822487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10</a:t>
            </a:fld>
            <a:endParaRPr lang="en-IL"/>
          </a:p>
        </p:txBody>
      </p:sp>
    </p:spTree>
    <p:extLst>
      <p:ext uri="{BB962C8B-B14F-4D97-AF65-F5344CB8AC3E}">
        <p14:creationId xmlns:p14="http://schemas.microsoft.com/office/powerpoint/2010/main" val="29515770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11</a:t>
            </a:fld>
            <a:endParaRPr lang="en-IL"/>
          </a:p>
        </p:txBody>
      </p:sp>
    </p:spTree>
    <p:extLst>
      <p:ext uri="{BB962C8B-B14F-4D97-AF65-F5344CB8AC3E}">
        <p14:creationId xmlns:p14="http://schemas.microsoft.com/office/powerpoint/2010/main" val="36748014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12</a:t>
            </a:fld>
            <a:endParaRPr lang="en-IL"/>
          </a:p>
        </p:txBody>
      </p:sp>
    </p:spTree>
    <p:extLst>
      <p:ext uri="{BB962C8B-B14F-4D97-AF65-F5344CB8AC3E}">
        <p14:creationId xmlns:p14="http://schemas.microsoft.com/office/powerpoint/2010/main" val="34810504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13</a:t>
            </a:fld>
            <a:endParaRPr lang="en-IL"/>
          </a:p>
        </p:txBody>
      </p:sp>
    </p:spTree>
    <p:extLst>
      <p:ext uri="{BB962C8B-B14F-4D97-AF65-F5344CB8AC3E}">
        <p14:creationId xmlns:p14="http://schemas.microsoft.com/office/powerpoint/2010/main" val="4790708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14</a:t>
            </a:fld>
            <a:endParaRPr lang="en-IL"/>
          </a:p>
        </p:txBody>
      </p:sp>
    </p:spTree>
    <p:extLst>
      <p:ext uri="{BB962C8B-B14F-4D97-AF65-F5344CB8AC3E}">
        <p14:creationId xmlns:p14="http://schemas.microsoft.com/office/powerpoint/2010/main" val="36266894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15</a:t>
            </a:fld>
            <a:endParaRPr lang="en-IL"/>
          </a:p>
        </p:txBody>
      </p:sp>
    </p:spTree>
    <p:extLst>
      <p:ext uri="{BB962C8B-B14F-4D97-AF65-F5344CB8AC3E}">
        <p14:creationId xmlns:p14="http://schemas.microsoft.com/office/powerpoint/2010/main" val="21043809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16</a:t>
            </a:fld>
            <a:endParaRPr lang="en-IL"/>
          </a:p>
        </p:txBody>
      </p:sp>
    </p:spTree>
    <p:extLst>
      <p:ext uri="{BB962C8B-B14F-4D97-AF65-F5344CB8AC3E}">
        <p14:creationId xmlns:p14="http://schemas.microsoft.com/office/powerpoint/2010/main" val="16297964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17</a:t>
            </a:fld>
            <a:endParaRPr lang="en-IL"/>
          </a:p>
        </p:txBody>
      </p:sp>
    </p:spTree>
    <p:extLst>
      <p:ext uri="{BB962C8B-B14F-4D97-AF65-F5344CB8AC3E}">
        <p14:creationId xmlns:p14="http://schemas.microsoft.com/office/powerpoint/2010/main" val="33701855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18</a:t>
            </a:fld>
            <a:endParaRPr lang="en-IL"/>
          </a:p>
        </p:txBody>
      </p:sp>
    </p:spTree>
    <p:extLst>
      <p:ext uri="{BB962C8B-B14F-4D97-AF65-F5344CB8AC3E}">
        <p14:creationId xmlns:p14="http://schemas.microsoft.com/office/powerpoint/2010/main" val="9108597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19</a:t>
            </a:fld>
            <a:endParaRPr lang="en-IL"/>
          </a:p>
        </p:txBody>
      </p:sp>
    </p:spTree>
    <p:extLst>
      <p:ext uri="{BB962C8B-B14F-4D97-AF65-F5344CB8AC3E}">
        <p14:creationId xmlns:p14="http://schemas.microsoft.com/office/powerpoint/2010/main" val="129193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a:t>
            </a:fld>
            <a:endParaRPr lang="en-IL"/>
          </a:p>
        </p:txBody>
      </p:sp>
    </p:spTree>
    <p:extLst>
      <p:ext uri="{BB962C8B-B14F-4D97-AF65-F5344CB8AC3E}">
        <p14:creationId xmlns:p14="http://schemas.microsoft.com/office/powerpoint/2010/main" val="625000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20</a:t>
            </a:fld>
            <a:endParaRPr lang="en-IL"/>
          </a:p>
        </p:txBody>
      </p:sp>
    </p:spTree>
    <p:extLst>
      <p:ext uri="{BB962C8B-B14F-4D97-AF65-F5344CB8AC3E}">
        <p14:creationId xmlns:p14="http://schemas.microsoft.com/office/powerpoint/2010/main" val="9200940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21</a:t>
            </a:fld>
            <a:endParaRPr lang="en-IL"/>
          </a:p>
        </p:txBody>
      </p:sp>
    </p:spTree>
    <p:extLst>
      <p:ext uri="{BB962C8B-B14F-4D97-AF65-F5344CB8AC3E}">
        <p14:creationId xmlns:p14="http://schemas.microsoft.com/office/powerpoint/2010/main" val="5153182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22</a:t>
            </a:fld>
            <a:endParaRPr lang="en-IL"/>
          </a:p>
        </p:txBody>
      </p:sp>
    </p:spTree>
    <p:extLst>
      <p:ext uri="{BB962C8B-B14F-4D97-AF65-F5344CB8AC3E}">
        <p14:creationId xmlns:p14="http://schemas.microsoft.com/office/powerpoint/2010/main" val="18872450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23</a:t>
            </a:fld>
            <a:endParaRPr lang="en-IL"/>
          </a:p>
        </p:txBody>
      </p:sp>
    </p:spTree>
    <p:extLst>
      <p:ext uri="{BB962C8B-B14F-4D97-AF65-F5344CB8AC3E}">
        <p14:creationId xmlns:p14="http://schemas.microsoft.com/office/powerpoint/2010/main" val="10940938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24</a:t>
            </a:fld>
            <a:endParaRPr lang="en-IL"/>
          </a:p>
        </p:txBody>
      </p:sp>
    </p:spTree>
    <p:extLst>
      <p:ext uri="{BB962C8B-B14F-4D97-AF65-F5344CB8AC3E}">
        <p14:creationId xmlns:p14="http://schemas.microsoft.com/office/powerpoint/2010/main" val="30317119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25</a:t>
            </a:fld>
            <a:endParaRPr lang="en-IL"/>
          </a:p>
        </p:txBody>
      </p:sp>
    </p:spTree>
    <p:extLst>
      <p:ext uri="{BB962C8B-B14F-4D97-AF65-F5344CB8AC3E}">
        <p14:creationId xmlns:p14="http://schemas.microsoft.com/office/powerpoint/2010/main" val="35121202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26</a:t>
            </a:fld>
            <a:endParaRPr lang="en-IL"/>
          </a:p>
        </p:txBody>
      </p:sp>
    </p:spTree>
    <p:extLst>
      <p:ext uri="{BB962C8B-B14F-4D97-AF65-F5344CB8AC3E}">
        <p14:creationId xmlns:p14="http://schemas.microsoft.com/office/powerpoint/2010/main" val="42456609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r" defTabSz="914400" rtl="1" eaLnBrk="1" latinLnBrk="0" hangingPunct="1"/>
            <a:r>
              <a:rPr lang="he-IL" dirty="0"/>
              <a:t>נוזל בבית החזה יכול להיות מחולק לאחד מהבאים- </a:t>
            </a:r>
            <a:r>
              <a:rPr lang="he-IL" dirty="0" err="1"/>
              <a:t>טרנסודט</a:t>
            </a:r>
            <a:r>
              <a:rPr lang="he-IL" dirty="0"/>
              <a:t>, </a:t>
            </a:r>
            <a:r>
              <a:rPr lang="he-IL" dirty="0" err="1"/>
              <a:t>אקסודט</a:t>
            </a:r>
            <a:r>
              <a:rPr lang="he-IL" dirty="0"/>
              <a:t>, מוגלה, דם, או לימפה. נוזל </a:t>
            </a:r>
            <a:r>
              <a:rPr lang="he-IL" dirty="0" err="1"/>
              <a:t>לימפטתי</a:t>
            </a:r>
            <a:r>
              <a:rPr lang="he-IL" dirty="0"/>
              <a:t> נראה לעיתים קרובות בקבוצת הגיל הפדיאטרית- לרוב מסווגים לטראומטי או לא טראומטי (טראומטי הכוונה גם </a:t>
            </a:r>
            <a:r>
              <a:rPr lang="he-IL" dirty="0" err="1"/>
              <a:t>יאטרוגני</a:t>
            </a:r>
            <a:r>
              <a:rPr lang="he-IL" dirty="0"/>
              <a:t>- רוב אחרי ניתוחי לב או ניתוחים בבית החזה). לא טראומטי- </a:t>
            </a:r>
            <a:r>
              <a:rPr lang="he-IL" dirty="0" err="1"/>
              <a:t>מלפורמציות</a:t>
            </a:r>
            <a:r>
              <a:rPr lang="he-IL" dirty="0"/>
              <a:t> </a:t>
            </a:r>
            <a:r>
              <a:rPr lang="he-IL" dirty="0" err="1"/>
              <a:t>לימפטיות</a:t>
            </a:r>
            <a:r>
              <a:rPr lang="he-IL" dirty="0"/>
              <a:t>, בעיות הקשורות </a:t>
            </a:r>
            <a:r>
              <a:rPr lang="he-IL" dirty="0" err="1"/>
              <a:t>לתרומבוזיס</a:t>
            </a:r>
            <a:r>
              <a:rPr lang="he-IL" dirty="0"/>
              <a:t> עם עליה בלחץ הוורידי, ותפליט </a:t>
            </a:r>
            <a:r>
              <a:rPr lang="he-IL" dirty="0" err="1"/>
              <a:t>קונגניטלי</a:t>
            </a:r>
            <a:r>
              <a:rPr lang="he-IL" dirty="0"/>
              <a:t>. </a:t>
            </a:r>
            <a:endParaRPr lang="en-IL" dirty="0"/>
          </a:p>
        </p:txBody>
      </p:sp>
      <p:sp>
        <p:nvSpPr>
          <p:cNvPr id="4" name="Slide Number Placeholder 3"/>
          <p:cNvSpPr>
            <a:spLocks noGrp="1"/>
          </p:cNvSpPr>
          <p:nvPr>
            <p:ph type="sldNum" sz="quarter" idx="5"/>
          </p:nvPr>
        </p:nvSpPr>
        <p:spPr/>
        <p:txBody>
          <a:bodyPr/>
          <a:lstStyle/>
          <a:p>
            <a:fld id="{6F308262-EB66-3249-9CCD-0AE9119F7DB5}" type="slidenum">
              <a:rPr lang="en-IL" smtClean="0"/>
              <a:t>27</a:t>
            </a:fld>
            <a:endParaRPr lang="en-IL"/>
          </a:p>
        </p:txBody>
      </p:sp>
    </p:spTree>
    <p:extLst>
      <p:ext uri="{BB962C8B-B14F-4D97-AF65-F5344CB8AC3E}">
        <p14:creationId xmlns:p14="http://schemas.microsoft.com/office/powerpoint/2010/main" val="17585207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28</a:t>
            </a:fld>
            <a:endParaRPr lang="en-IL"/>
          </a:p>
        </p:txBody>
      </p:sp>
    </p:spTree>
    <p:extLst>
      <p:ext uri="{BB962C8B-B14F-4D97-AF65-F5344CB8AC3E}">
        <p14:creationId xmlns:p14="http://schemas.microsoft.com/office/powerpoint/2010/main" val="26310177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29</a:t>
            </a:fld>
            <a:endParaRPr lang="en-IL"/>
          </a:p>
        </p:txBody>
      </p:sp>
    </p:spTree>
    <p:extLst>
      <p:ext uri="{BB962C8B-B14F-4D97-AF65-F5344CB8AC3E}">
        <p14:creationId xmlns:p14="http://schemas.microsoft.com/office/powerpoint/2010/main" val="1581320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3</a:t>
            </a:fld>
            <a:endParaRPr lang="en-IL"/>
          </a:p>
        </p:txBody>
      </p:sp>
    </p:spTree>
    <p:extLst>
      <p:ext uri="{BB962C8B-B14F-4D97-AF65-F5344CB8AC3E}">
        <p14:creationId xmlns:p14="http://schemas.microsoft.com/office/powerpoint/2010/main" val="6518507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30</a:t>
            </a:fld>
            <a:endParaRPr lang="en-IL"/>
          </a:p>
        </p:txBody>
      </p:sp>
    </p:spTree>
    <p:extLst>
      <p:ext uri="{BB962C8B-B14F-4D97-AF65-F5344CB8AC3E}">
        <p14:creationId xmlns:p14="http://schemas.microsoft.com/office/powerpoint/2010/main" val="36011474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31</a:t>
            </a:fld>
            <a:endParaRPr lang="en-IL"/>
          </a:p>
        </p:txBody>
      </p:sp>
    </p:spTree>
    <p:extLst>
      <p:ext uri="{BB962C8B-B14F-4D97-AF65-F5344CB8AC3E}">
        <p14:creationId xmlns:p14="http://schemas.microsoft.com/office/powerpoint/2010/main" val="34624690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32</a:t>
            </a:fld>
            <a:endParaRPr lang="en-IL"/>
          </a:p>
        </p:txBody>
      </p:sp>
    </p:spTree>
    <p:extLst>
      <p:ext uri="{BB962C8B-B14F-4D97-AF65-F5344CB8AC3E}">
        <p14:creationId xmlns:p14="http://schemas.microsoft.com/office/powerpoint/2010/main" val="412902709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33</a:t>
            </a:fld>
            <a:endParaRPr lang="en-IL"/>
          </a:p>
        </p:txBody>
      </p:sp>
    </p:spTree>
    <p:extLst>
      <p:ext uri="{BB962C8B-B14F-4D97-AF65-F5344CB8AC3E}">
        <p14:creationId xmlns:p14="http://schemas.microsoft.com/office/powerpoint/2010/main" val="21090116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34</a:t>
            </a:fld>
            <a:endParaRPr lang="en-IL"/>
          </a:p>
        </p:txBody>
      </p:sp>
    </p:spTree>
    <p:extLst>
      <p:ext uri="{BB962C8B-B14F-4D97-AF65-F5344CB8AC3E}">
        <p14:creationId xmlns:p14="http://schemas.microsoft.com/office/powerpoint/2010/main" val="40892039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35</a:t>
            </a:fld>
            <a:endParaRPr lang="en-IL"/>
          </a:p>
        </p:txBody>
      </p:sp>
    </p:spTree>
    <p:extLst>
      <p:ext uri="{BB962C8B-B14F-4D97-AF65-F5344CB8AC3E}">
        <p14:creationId xmlns:p14="http://schemas.microsoft.com/office/powerpoint/2010/main" val="1250555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36</a:t>
            </a:fld>
            <a:endParaRPr lang="en-IL"/>
          </a:p>
        </p:txBody>
      </p:sp>
    </p:spTree>
    <p:extLst>
      <p:ext uri="{BB962C8B-B14F-4D97-AF65-F5344CB8AC3E}">
        <p14:creationId xmlns:p14="http://schemas.microsoft.com/office/powerpoint/2010/main" val="28091867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37</a:t>
            </a:fld>
            <a:endParaRPr lang="en-IL"/>
          </a:p>
        </p:txBody>
      </p:sp>
    </p:spTree>
    <p:extLst>
      <p:ext uri="{BB962C8B-B14F-4D97-AF65-F5344CB8AC3E}">
        <p14:creationId xmlns:p14="http://schemas.microsoft.com/office/powerpoint/2010/main" val="377121672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38</a:t>
            </a:fld>
            <a:endParaRPr lang="en-IL"/>
          </a:p>
        </p:txBody>
      </p:sp>
    </p:spTree>
    <p:extLst>
      <p:ext uri="{BB962C8B-B14F-4D97-AF65-F5344CB8AC3E}">
        <p14:creationId xmlns:p14="http://schemas.microsoft.com/office/powerpoint/2010/main" val="160134192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39</a:t>
            </a:fld>
            <a:endParaRPr lang="en-IL"/>
          </a:p>
        </p:txBody>
      </p:sp>
    </p:spTree>
    <p:extLst>
      <p:ext uri="{BB962C8B-B14F-4D97-AF65-F5344CB8AC3E}">
        <p14:creationId xmlns:p14="http://schemas.microsoft.com/office/powerpoint/2010/main" val="2954234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4</a:t>
            </a:fld>
            <a:endParaRPr lang="en-IL"/>
          </a:p>
        </p:txBody>
      </p:sp>
    </p:spTree>
    <p:extLst>
      <p:ext uri="{BB962C8B-B14F-4D97-AF65-F5344CB8AC3E}">
        <p14:creationId xmlns:p14="http://schemas.microsoft.com/office/powerpoint/2010/main" val="3078625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5</a:t>
            </a:fld>
            <a:endParaRPr lang="en-IL"/>
          </a:p>
        </p:txBody>
      </p:sp>
    </p:spTree>
    <p:extLst>
      <p:ext uri="{BB962C8B-B14F-4D97-AF65-F5344CB8AC3E}">
        <p14:creationId xmlns:p14="http://schemas.microsoft.com/office/powerpoint/2010/main" val="66310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6</a:t>
            </a:fld>
            <a:endParaRPr lang="en-IL"/>
          </a:p>
        </p:txBody>
      </p:sp>
    </p:spTree>
    <p:extLst>
      <p:ext uri="{BB962C8B-B14F-4D97-AF65-F5344CB8AC3E}">
        <p14:creationId xmlns:p14="http://schemas.microsoft.com/office/powerpoint/2010/main" val="3633087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7</a:t>
            </a:fld>
            <a:endParaRPr lang="en-IL"/>
          </a:p>
        </p:txBody>
      </p:sp>
    </p:spTree>
    <p:extLst>
      <p:ext uri="{BB962C8B-B14F-4D97-AF65-F5344CB8AC3E}">
        <p14:creationId xmlns:p14="http://schemas.microsoft.com/office/powerpoint/2010/main" val="1990629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8</a:t>
            </a:fld>
            <a:endParaRPr lang="en-IL"/>
          </a:p>
        </p:txBody>
      </p:sp>
    </p:spTree>
    <p:extLst>
      <p:ext uri="{BB962C8B-B14F-4D97-AF65-F5344CB8AC3E}">
        <p14:creationId xmlns:p14="http://schemas.microsoft.com/office/powerpoint/2010/main" val="37261333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a:p>
        </p:txBody>
      </p:sp>
      <p:sp>
        <p:nvSpPr>
          <p:cNvPr id="4" name="Slide Number Placeholder 3"/>
          <p:cNvSpPr>
            <a:spLocks noGrp="1"/>
          </p:cNvSpPr>
          <p:nvPr>
            <p:ph type="sldNum" sz="quarter" idx="5"/>
          </p:nvPr>
        </p:nvSpPr>
        <p:spPr/>
        <p:txBody>
          <a:bodyPr/>
          <a:lstStyle/>
          <a:p>
            <a:fld id="{6F308262-EB66-3249-9CCD-0AE9119F7DB5}" type="slidenum">
              <a:rPr lang="en-IL" smtClean="0"/>
              <a:t>9</a:t>
            </a:fld>
            <a:endParaRPr lang="en-IL"/>
          </a:p>
        </p:txBody>
      </p:sp>
    </p:spTree>
    <p:extLst>
      <p:ext uri="{BB962C8B-B14F-4D97-AF65-F5344CB8AC3E}">
        <p14:creationId xmlns:p14="http://schemas.microsoft.com/office/powerpoint/2010/main" val="2369114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85CAF-55FA-01B5-901F-01A2460C81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DEF51762-4360-6BB1-2CB1-0F47AF302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43C4EB89-365E-19D9-49B8-9E5CA6D7A863}"/>
              </a:ext>
            </a:extLst>
          </p:cNvPr>
          <p:cNvSpPr>
            <a:spLocks noGrp="1"/>
          </p:cNvSpPr>
          <p:nvPr>
            <p:ph type="dt" sz="half" idx="10"/>
          </p:nvPr>
        </p:nvSpPr>
        <p:spPr/>
        <p:txBody>
          <a:bodyPr/>
          <a:lstStyle/>
          <a:p>
            <a:fld id="{21533F2B-A62A-354A-8611-638962C3BAB0}" type="datetimeFigureOut">
              <a:rPr lang="en-IL" smtClean="0"/>
              <a:t>17/02/2024</a:t>
            </a:fld>
            <a:endParaRPr lang="en-IL"/>
          </a:p>
        </p:txBody>
      </p:sp>
      <p:sp>
        <p:nvSpPr>
          <p:cNvPr id="5" name="Footer Placeholder 4">
            <a:extLst>
              <a:ext uri="{FF2B5EF4-FFF2-40B4-BE49-F238E27FC236}">
                <a16:creationId xmlns:a16="http://schemas.microsoft.com/office/drawing/2014/main" id="{832E81ED-7060-4201-014D-56C96DE7BDF7}"/>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A3D27DE7-A3E7-5653-5F5B-312823DE4378}"/>
              </a:ext>
            </a:extLst>
          </p:cNvPr>
          <p:cNvSpPr>
            <a:spLocks noGrp="1"/>
          </p:cNvSpPr>
          <p:nvPr>
            <p:ph type="sldNum" sz="quarter" idx="12"/>
          </p:nvPr>
        </p:nvSpPr>
        <p:spPr/>
        <p:txBody>
          <a:bodyPr/>
          <a:lstStyle/>
          <a:p>
            <a:fld id="{28785D53-719B-5746-AC3D-5F8FC8788429}" type="slidenum">
              <a:rPr lang="en-IL" smtClean="0"/>
              <a:t>‹#›</a:t>
            </a:fld>
            <a:endParaRPr lang="en-IL"/>
          </a:p>
        </p:txBody>
      </p:sp>
    </p:spTree>
    <p:extLst>
      <p:ext uri="{BB962C8B-B14F-4D97-AF65-F5344CB8AC3E}">
        <p14:creationId xmlns:p14="http://schemas.microsoft.com/office/powerpoint/2010/main" val="2404098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E3863-3B59-291F-3D98-2ECECFC17E56}"/>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EFCCE7AF-5024-9EA2-7101-3456FA7A5A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92767BB6-9FFA-7632-BDE4-F8729EDE8E71}"/>
              </a:ext>
            </a:extLst>
          </p:cNvPr>
          <p:cNvSpPr>
            <a:spLocks noGrp="1"/>
          </p:cNvSpPr>
          <p:nvPr>
            <p:ph type="dt" sz="half" idx="10"/>
          </p:nvPr>
        </p:nvSpPr>
        <p:spPr/>
        <p:txBody>
          <a:bodyPr/>
          <a:lstStyle/>
          <a:p>
            <a:fld id="{21533F2B-A62A-354A-8611-638962C3BAB0}" type="datetimeFigureOut">
              <a:rPr lang="en-IL" smtClean="0"/>
              <a:t>17/02/2024</a:t>
            </a:fld>
            <a:endParaRPr lang="en-IL"/>
          </a:p>
        </p:txBody>
      </p:sp>
      <p:sp>
        <p:nvSpPr>
          <p:cNvPr id="5" name="Footer Placeholder 4">
            <a:extLst>
              <a:ext uri="{FF2B5EF4-FFF2-40B4-BE49-F238E27FC236}">
                <a16:creationId xmlns:a16="http://schemas.microsoft.com/office/drawing/2014/main" id="{D64FA3E2-9AD6-AE97-D60C-E09F3EFF1F0E}"/>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5E892AB6-CFE3-78A2-4073-8E14A04F4671}"/>
              </a:ext>
            </a:extLst>
          </p:cNvPr>
          <p:cNvSpPr>
            <a:spLocks noGrp="1"/>
          </p:cNvSpPr>
          <p:nvPr>
            <p:ph type="sldNum" sz="quarter" idx="12"/>
          </p:nvPr>
        </p:nvSpPr>
        <p:spPr/>
        <p:txBody>
          <a:bodyPr/>
          <a:lstStyle/>
          <a:p>
            <a:fld id="{28785D53-719B-5746-AC3D-5F8FC8788429}" type="slidenum">
              <a:rPr lang="en-IL" smtClean="0"/>
              <a:t>‹#›</a:t>
            </a:fld>
            <a:endParaRPr lang="en-IL"/>
          </a:p>
        </p:txBody>
      </p:sp>
    </p:spTree>
    <p:extLst>
      <p:ext uri="{BB962C8B-B14F-4D97-AF65-F5344CB8AC3E}">
        <p14:creationId xmlns:p14="http://schemas.microsoft.com/office/powerpoint/2010/main" val="3634861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0EDEFA-C06E-1736-F91D-6AC0C0C4F12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54014C2E-B01C-C6CF-5A4B-A713EE7225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16B208D9-165E-E904-C926-A62DE2BE1037}"/>
              </a:ext>
            </a:extLst>
          </p:cNvPr>
          <p:cNvSpPr>
            <a:spLocks noGrp="1"/>
          </p:cNvSpPr>
          <p:nvPr>
            <p:ph type="dt" sz="half" idx="10"/>
          </p:nvPr>
        </p:nvSpPr>
        <p:spPr/>
        <p:txBody>
          <a:bodyPr/>
          <a:lstStyle/>
          <a:p>
            <a:fld id="{21533F2B-A62A-354A-8611-638962C3BAB0}" type="datetimeFigureOut">
              <a:rPr lang="en-IL" smtClean="0"/>
              <a:t>17/02/2024</a:t>
            </a:fld>
            <a:endParaRPr lang="en-IL"/>
          </a:p>
        </p:txBody>
      </p:sp>
      <p:sp>
        <p:nvSpPr>
          <p:cNvPr id="5" name="Footer Placeholder 4">
            <a:extLst>
              <a:ext uri="{FF2B5EF4-FFF2-40B4-BE49-F238E27FC236}">
                <a16:creationId xmlns:a16="http://schemas.microsoft.com/office/drawing/2014/main" id="{3B4B6BA2-ACDF-0681-AE18-A0A34EC6C597}"/>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55DF4FA7-A31A-4475-3618-35A66C3CD93E}"/>
              </a:ext>
            </a:extLst>
          </p:cNvPr>
          <p:cNvSpPr>
            <a:spLocks noGrp="1"/>
          </p:cNvSpPr>
          <p:nvPr>
            <p:ph type="sldNum" sz="quarter" idx="12"/>
          </p:nvPr>
        </p:nvSpPr>
        <p:spPr/>
        <p:txBody>
          <a:bodyPr/>
          <a:lstStyle/>
          <a:p>
            <a:fld id="{28785D53-719B-5746-AC3D-5F8FC8788429}" type="slidenum">
              <a:rPr lang="en-IL" smtClean="0"/>
              <a:t>‹#›</a:t>
            </a:fld>
            <a:endParaRPr lang="en-IL"/>
          </a:p>
        </p:txBody>
      </p:sp>
    </p:spTree>
    <p:extLst>
      <p:ext uri="{BB962C8B-B14F-4D97-AF65-F5344CB8AC3E}">
        <p14:creationId xmlns:p14="http://schemas.microsoft.com/office/powerpoint/2010/main" val="2234640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CBE50-D172-A038-C0A4-13A526266A50}"/>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ED71DD51-A31B-71D5-56D1-DA2C9C326E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A26AAB2B-E334-4E49-DC1B-90CACCDC1276}"/>
              </a:ext>
            </a:extLst>
          </p:cNvPr>
          <p:cNvSpPr>
            <a:spLocks noGrp="1"/>
          </p:cNvSpPr>
          <p:nvPr>
            <p:ph type="dt" sz="half" idx="10"/>
          </p:nvPr>
        </p:nvSpPr>
        <p:spPr/>
        <p:txBody>
          <a:bodyPr/>
          <a:lstStyle/>
          <a:p>
            <a:fld id="{21533F2B-A62A-354A-8611-638962C3BAB0}" type="datetimeFigureOut">
              <a:rPr lang="en-IL" smtClean="0"/>
              <a:t>17/02/2024</a:t>
            </a:fld>
            <a:endParaRPr lang="en-IL"/>
          </a:p>
        </p:txBody>
      </p:sp>
      <p:sp>
        <p:nvSpPr>
          <p:cNvPr id="5" name="Footer Placeholder 4">
            <a:extLst>
              <a:ext uri="{FF2B5EF4-FFF2-40B4-BE49-F238E27FC236}">
                <a16:creationId xmlns:a16="http://schemas.microsoft.com/office/drawing/2014/main" id="{B04F501D-470E-4F49-807D-EFF0001A6826}"/>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AEBE78A8-A765-7EDE-5169-B2527B1A1124}"/>
              </a:ext>
            </a:extLst>
          </p:cNvPr>
          <p:cNvSpPr>
            <a:spLocks noGrp="1"/>
          </p:cNvSpPr>
          <p:nvPr>
            <p:ph type="sldNum" sz="quarter" idx="12"/>
          </p:nvPr>
        </p:nvSpPr>
        <p:spPr/>
        <p:txBody>
          <a:bodyPr/>
          <a:lstStyle/>
          <a:p>
            <a:fld id="{28785D53-719B-5746-AC3D-5F8FC8788429}" type="slidenum">
              <a:rPr lang="en-IL" smtClean="0"/>
              <a:t>‹#›</a:t>
            </a:fld>
            <a:endParaRPr lang="en-IL"/>
          </a:p>
        </p:txBody>
      </p:sp>
    </p:spTree>
    <p:extLst>
      <p:ext uri="{BB962C8B-B14F-4D97-AF65-F5344CB8AC3E}">
        <p14:creationId xmlns:p14="http://schemas.microsoft.com/office/powerpoint/2010/main" val="1750506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DE1E5-C412-057A-5C8B-A6595D0BEC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6236325C-8498-8E7A-4223-3042F56D6C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D314D5-7940-F763-68E7-B89174116CD0}"/>
              </a:ext>
            </a:extLst>
          </p:cNvPr>
          <p:cNvSpPr>
            <a:spLocks noGrp="1"/>
          </p:cNvSpPr>
          <p:nvPr>
            <p:ph type="dt" sz="half" idx="10"/>
          </p:nvPr>
        </p:nvSpPr>
        <p:spPr/>
        <p:txBody>
          <a:bodyPr/>
          <a:lstStyle/>
          <a:p>
            <a:fld id="{21533F2B-A62A-354A-8611-638962C3BAB0}" type="datetimeFigureOut">
              <a:rPr lang="en-IL" smtClean="0"/>
              <a:t>17/02/2024</a:t>
            </a:fld>
            <a:endParaRPr lang="en-IL"/>
          </a:p>
        </p:txBody>
      </p:sp>
      <p:sp>
        <p:nvSpPr>
          <p:cNvPr id="5" name="Footer Placeholder 4">
            <a:extLst>
              <a:ext uri="{FF2B5EF4-FFF2-40B4-BE49-F238E27FC236}">
                <a16:creationId xmlns:a16="http://schemas.microsoft.com/office/drawing/2014/main" id="{4FE5687B-3951-C913-C03A-AF7358B59843}"/>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088E22A6-40AA-B6BA-03B7-0193168F65BC}"/>
              </a:ext>
            </a:extLst>
          </p:cNvPr>
          <p:cNvSpPr>
            <a:spLocks noGrp="1"/>
          </p:cNvSpPr>
          <p:nvPr>
            <p:ph type="sldNum" sz="quarter" idx="12"/>
          </p:nvPr>
        </p:nvSpPr>
        <p:spPr/>
        <p:txBody>
          <a:bodyPr/>
          <a:lstStyle/>
          <a:p>
            <a:fld id="{28785D53-719B-5746-AC3D-5F8FC8788429}" type="slidenum">
              <a:rPr lang="en-IL" smtClean="0"/>
              <a:t>‹#›</a:t>
            </a:fld>
            <a:endParaRPr lang="en-IL"/>
          </a:p>
        </p:txBody>
      </p:sp>
    </p:spTree>
    <p:extLst>
      <p:ext uri="{BB962C8B-B14F-4D97-AF65-F5344CB8AC3E}">
        <p14:creationId xmlns:p14="http://schemas.microsoft.com/office/powerpoint/2010/main" val="1900922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9B0D-55A2-AEC8-E252-D437D486A7FD}"/>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053B9202-3D69-DD0E-1589-63DE9CAC12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Content Placeholder 3">
            <a:extLst>
              <a:ext uri="{FF2B5EF4-FFF2-40B4-BE49-F238E27FC236}">
                <a16:creationId xmlns:a16="http://schemas.microsoft.com/office/drawing/2014/main" id="{F3E7C3C8-B2CA-3A48-E7C9-048B79D58A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Date Placeholder 4">
            <a:extLst>
              <a:ext uri="{FF2B5EF4-FFF2-40B4-BE49-F238E27FC236}">
                <a16:creationId xmlns:a16="http://schemas.microsoft.com/office/drawing/2014/main" id="{4B9B8864-F7DB-90C8-9EC4-1694E969AF51}"/>
              </a:ext>
            </a:extLst>
          </p:cNvPr>
          <p:cNvSpPr>
            <a:spLocks noGrp="1"/>
          </p:cNvSpPr>
          <p:nvPr>
            <p:ph type="dt" sz="half" idx="10"/>
          </p:nvPr>
        </p:nvSpPr>
        <p:spPr/>
        <p:txBody>
          <a:bodyPr/>
          <a:lstStyle/>
          <a:p>
            <a:fld id="{21533F2B-A62A-354A-8611-638962C3BAB0}" type="datetimeFigureOut">
              <a:rPr lang="en-IL" smtClean="0"/>
              <a:t>17/02/2024</a:t>
            </a:fld>
            <a:endParaRPr lang="en-IL"/>
          </a:p>
        </p:txBody>
      </p:sp>
      <p:sp>
        <p:nvSpPr>
          <p:cNvPr id="6" name="Footer Placeholder 5">
            <a:extLst>
              <a:ext uri="{FF2B5EF4-FFF2-40B4-BE49-F238E27FC236}">
                <a16:creationId xmlns:a16="http://schemas.microsoft.com/office/drawing/2014/main" id="{D2BE253F-AF8D-ECC5-CF12-2763C45FAEB9}"/>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E1239E11-2AF7-C921-1AE4-5FBD97C490F0}"/>
              </a:ext>
            </a:extLst>
          </p:cNvPr>
          <p:cNvSpPr>
            <a:spLocks noGrp="1"/>
          </p:cNvSpPr>
          <p:nvPr>
            <p:ph type="sldNum" sz="quarter" idx="12"/>
          </p:nvPr>
        </p:nvSpPr>
        <p:spPr/>
        <p:txBody>
          <a:bodyPr/>
          <a:lstStyle/>
          <a:p>
            <a:fld id="{28785D53-719B-5746-AC3D-5F8FC8788429}" type="slidenum">
              <a:rPr lang="en-IL" smtClean="0"/>
              <a:t>‹#›</a:t>
            </a:fld>
            <a:endParaRPr lang="en-IL"/>
          </a:p>
        </p:txBody>
      </p:sp>
    </p:spTree>
    <p:extLst>
      <p:ext uri="{BB962C8B-B14F-4D97-AF65-F5344CB8AC3E}">
        <p14:creationId xmlns:p14="http://schemas.microsoft.com/office/powerpoint/2010/main" val="2009491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AEA3B-2F82-555F-4B9D-706A39091A37}"/>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92FC3AEB-DC67-E43C-5DD9-0C279913AD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94E029-95F6-2675-DD34-E2F8CAD5FC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E70D2FDD-9B44-CB82-0B59-90868C41E1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143A397-1B0D-772F-390B-17A5277A21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0EE143EF-5B2A-D1C2-9095-6080BE2E5AA6}"/>
              </a:ext>
            </a:extLst>
          </p:cNvPr>
          <p:cNvSpPr>
            <a:spLocks noGrp="1"/>
          </p:cNvSpPr>
          <p:nvPr>
            <p:ph type="dt" sz="half" idx="10"/>
          </p:nvPr>
        </p:nvSpPr>
        <p:spPr/>
        <p:txBody>
          <a:bodyPr/>
          <a:lstStyle/>
          <a:p>
            <a:fld id="{21533F2B-A62A-354A-8611-638962C3BAB0}" type="datetimeFigureOut">
              <a:rPr lang="en-IL" smtClean="0"/>
              <a:t>17/02/2024</a:t>
            </a:fld>
            <a:endParaRPr lang="en-IL"/>
          </a:p>
        </p:txBody>
      </p:sp>
      <p:sp>
        <p:nvSpPr>
          <p:cNvPr id="8" name="Footer Placeholder 7">
            <a:extLst>
              <a:ext uri="{FF2B5EF4-FFF2-40B4-BE49-F238E27FC236}">
                <a16:creationId xmlns:a16="http://schemas.microsoft.com/office/drawing/2014/main" id="{651209FB-3A14-4096-259C-BA7E83C19B58}"/>
              </a:ext>
            </a:extLst>
          </p:cNvPr>
          <p:cNvSpPr>
            <a:spLocks noGrp="1"/>
          </p:cNvSpPr>
          <p:nvPr>
            <p:ph type="ftr" sz="quarter" idx="11"/>
          </p:nvPr>
        </p:nvSpPr>
        <p:spPr/>
        <p:txBody>
          <a:bodyPr/>
          <a:lstStyle/>
          <a:p>
            <a:endParaRPr lang="en-IL"/>
          </a:p>
        </p:txBody>
      </p:sp>
      <p:sp>
        <p:nvSpPr>
          <p:cNvPr id="9" name="Slide Number Placeholder 8">
            <a:extLst>
              <a:ext uri="{FF2B5EF4-FFF2-40B4-BE49-F238E27FC236}">
                <a16:creationId xmlns:a16="http://schemas.microsoft.com/office/drawing/2014/main" id="{4CEC2B0D-18B9-6855-584E-BE8ED9D7210C}"/>
              </a:ext>
            </a:extLst>
          </p:cNvPr>
          <p:cNvSpPr>
            <a:spLocks noGrp="1"/>
          </p:cNvSpPr>
          <p:nvPr>
            <p:ph type="sldNum" sz="quarter" idx="12"/>
          </p:nvPr>
        </p:nvSpPr>
        <p:spPr/>
        <p:txBody>
          <a:bodyPr/>
          <a:lstStyle/>
          <a:p>
            <a:fld id="{28785D53-719B-5746-AC3D-5F8FC8788429}" type="slidenum">
              <a:rPr lang="en-IL" smtClean="0"/>
              <a:t>‹#›</a:t>
            </a:fld>
            <a:endParaRPr lang="en-IL"/>
          </a:p>
        </p:txBody>
      </p:sp>
    </p:spTree>
    <p:extLst>
      <p:ext uri="{BB962C8B-B14F-4D97-AF65-F5344CB8AC3E}">
        <p14:creationId xmlns:p14="http://schemas.microsoft.com/office/powerpoint/2010/main" val="1129420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A0DDC-61F7-0983-E871-62CDA425C7F2}"/>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897B5C73-921B-956E-C47F-3ABB1546E619}"/>
              </a:ext>
            </a:extLst>
          </p:cNvPr>
          <p:cNvSpPr>
            <a:spLocks noGrp="1"/>
          </p:cNvSpPr>
          <p:nvPr>
            <p:ph type="dt" sz="half" idx="10"/>
          </p:nvPr>
        </p:nvSpPr>
        <p:spPr/>
        <p:txBody>
          <a:bodyPr/>
          <a:lstStyle/>
          <a:p>
            <a:fld id="{21533F2B-A62A-354A-8611-638962C3BAB0}" type="datetimeFigureOut">
              <a:rPr lang="en-IL" smtClean="0"/>
              <a:t>17/02/2024</a:t>
            </a:fld>
            <a:endParaRPr lang="en-IL"/>
          </a:p>
        </p:txBody>
      </p:sp>
      <p:sp>
        <p:nvSpPr>
          <p:cNvPr id="4" name="Footer Placeholder 3">
            <a:extLst>
              <a:ext uri="{FF2B5EF4-FFF2-40B4-BE49-F238E27FC236}">
                <a16:creationId xmlns:a16="http://schemas.microsoft.com/office/drawing/2014/main" id="{594DAA6E-CDD1-0C92-AD21-569C9609C731}"/>
              </a:ext>
            </a:extLst>
          </p:cNvPr>
          <p:cNvSpPr>
            <a:spLocks noGrp="1"/>
          </p:cNvSpPr>
          <p:nvPr>
            <p:ph type="ftr" sz="quarter" idx="11"/>
          </p:nvPr>
        </p:nvSpPr>
        <p:spPr/>
        <p:txBody>
          <a:bodyPr/>
          <a:lstStyle/>
          <a:p>
            <a:endParaRPr lang="en-IL"/>
          </a:p>
        </p:txBody>
      </p:sp>
      <p:sp>
        <p:nvSpPr>
          <p:cNvPr id="5" name="Slide Number Placeholder 4">
            <a:extLst>
              <a:ext uri="{FF2B5EF4-FFF2-40B4-BE49-F238E27FC236}">
                <a16:creationId xmlns:a16="http://schemas.microsoft.com/office/drawing/2014/main" id="{730023D2-38B3-E845-17ED-6A8DAF3AF950}"/>
              </a:ext>
            </a:extLst>
          </p:cNvPr>
          <p:cNvSpPr>
            <a:spLocks noGrp="1"/>
          </p:cNvSpPr>
          <p:nvPr>
            <p:ph type="sldNum" sz="quarter" idx="12"/>
          </p:nvPr>
        </p:nvSpPr>
        <p:spPr/>
        <p:txBody>
          <a:bodyPr/>
          <a:lstStyle/>
          <a:p>
            <a:fld id="{28785D53-719B-5746-AC3D-5F8FC8788429}" type="slidenum">
              <a:rPr lang="en-IL" smtClean="0"/>
              <a:t>‹#›</a:t>
            </a:fld>
            <a:endParaRPr lang="en-IL"/>
          </a:p>
        </p:txBody>
      </p:sp>
    </p:spTree>
    <p:extLst>
      <p:ext uri="{BB962C8B-B14F-4D97-AF65-F5344CB8AC3E}">
        <p14:creationId xmlns:p14="http://schemas.microsoft.com/office/powerpoint/2010/main" val="10940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608761-FB3D-EB8E-A1D5-DC12678FBB3B}"/>
              </a:ext>
            </a:extLst>
          </p:cNvPr>
          <p:cNvSpPr>
            <a:spLocks noGrp="1"/>
          </p:cNvSpPr>
          <p:nvPr>
            <p:ph type="dt" sz="half" idx="10"/>
          </p:nvPr>
        </p:nvSpPr>
        <p:spPr/>
        <p:txBody>
          <a:bodyPr/>
          <a:lstStyle/>
          <a:p>
            <a:fld id="{21533F2B-A62A-354A-8611-638962C3BAB0}" type="datetimeFigureOut">
              <a:rPr lang="en-IL" smtClean="0"/>
              <a:t>17/02/2024</a:t>
            </a:fld>
            <a:endParaRPr lang="en-IL"/>
          </a:p>
        </p:txBody>
      </p:sp>
      <p:sp>
        <p:nvSpPr>
          <p:cNvPr id="3" name="Footer Placeholder 2">
            <a:extLst>
              <a:ext uri="{FF2B5EF4-FFF2-40B4-BE49-F238E27FC236}">
                <a16:creationId xmlns:a16="http://schemas.microsoft.com/office/drawing/2014/main" id="{450F6979-1DE9-BF40-B295-C98808DF7573}"/>
              </a:ext>
            </a:extLst>
          </p:cNvPr>
          <p:cNvSpPr>
            <a:spLocks noGrp="1"/>
          </p:cNvSpPr>
          <p:nvPr>
            <p:ph type="ftr" sz="quarter" idx="11"/>
          </p:nvPr>
        </p:nvSpPr>
        <p:spPr/>
        <p:txBody>
          <a:bodyPr/>
          <a:lstStyle/>
          <a:p>
            <a:endParaRPr lang="en-IL"/>
          </a:p>
        </p:txBody>
      </p:sp>
      <p:sp>
        <p:nvSpPr>
          <p:cNvPr id="4" name="Slide Number Placeholder 3">
            <a:extLst>
              <a:ext uri="{FF2B5EF4-FFF2-40B4-BE49-F238E27FC236}">
                <a16:creationId xmlns:a16="http://schemas.microsoft.com/office/drawing/2014/main" id="{2286EC4D-AD1F-F584-56BE-D117D913E313}"/>
              </a:ext>
            </a:extLst>
          </p:cNvPr>
          <p:cNvSpPr>
            <a:spLocks noGrp="1"/>
          </p:cNvSpPr>
          <p:nvPr>
            <p:ph type="sldNum" sz="quarter" idx="12"/>
          </p:nvPr>
        </p:nvSpPr>
        <p:spPr/>
        <p:txBody>
          <a:bodyPr/>
          <a:lstStyle/>
          <a:p>
            <a:fld id="{28785D53-719B-5746-AC3D-5F8FC8788429}" type="slidenum">
              <a:rPr lang="en-IL" smtClean="0"/>
              <a:t>‹#›</a:t>
            </a:fld>
            <a:endParaRPr lang="en-IL"/>
          </a:p>
        </p:txBody>
      </p:sp>
    </p:spTree>
    <p:extLst>
      <p:ext uri="{BB962C8B-B14F-4D97-AF65-F5344CB8AC3E}">
        <p14:creationId xmlns:p14="http://schemas.microsoft.com/office/powerpoint/2010/main" val="123612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E26B8-D661-DD44-36B3-6C2901C57F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B90343FE-9B6E-A13A-5F4D-53948950FE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20D0638C-6E89-95A2-76CD-42EDAD70F3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4C2182-46D2-9681-09B3-4F016ACCF6D0}"/>
              </a:ext>
            </a:extLst>
          </p:cNvPr>
          <p:cNvSpPr>
            <a:spLocks noGrp="1"/>
          </p:cNvSpPr>
          <p:nvPr>
            <p:ph type="dt" sz="half" idx="10"/>
          </p:nvPr>
        </p:nvSpPr>
        <p:spPr/>
        <p:txBody>
          <a:bodyPr/>
          <a:lstStyle/>
          <a:p>
            <a:fld id="{21533F2B-A62A-354A-8611-638962C3BAB0}" type="datetimeFigureOut">
              <a:rPr lang="en-IL" smtClean="0"/>
              <a:t>17/02/2024</a:t>
            </a:fld>
            <a:endParaRPr lang="en-IL"/>
          </a:p>
        </p:txBody>
      </p:sp>
      <p:sp>
        <p:nvSpPr>
          <p:cNvPr id="6" name="Footer Placeholder 5">
            <a:extLst>
              <a:ext uri="{FF2B5EF4-FFF2-40B4-BE49-F238E27FC236}">
                <a16:creationId xmlns:a16="http://schemas.microsoft.com/office/drawing/2014/main" id="{AE8F803C-35D3-6943-AB04-E3FED28372F2}"/>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78CAB4F7-4E82-3AE7-6C8D-7F32650E41D5}"/>
              </a:ext>
            </a:extLst>
          </p:cNvPr>
          <p:cNvSpPr>
            <a:spLocks noGrp="1"/>
          </p:cNvSpPr>
          <p:nvPr>
            <p:ph type="sldNum" sz="quarter" idx="12"/>
          </p:nvPr>
        </p:nvSpPr>
        <p:spPr/>
        <p:txBody>
          <a:bodyPr/>
          <a:lstStyle/>
          <a:p>
            <a:fld id="{28785D53-719B-5746-AC3D-5F8FC8788429}" type="slidenum">
              <a:rPr lang="en-IL" smtClean="0"/>
              <a:t>‹#›</a:t>
            </a:fld>
            <a:endParaRPr lang="en-IL"/>
          </a:p>
        </p:txBody>
      </p:sp>
    </p:spTree>
    <p:extLst>
      <p:ext uri="{BB962C8B-B14F-4D97-AF65-F5344CB8AC3E}">
        <p14:creationId xmlns:p14="http://schemas.microsoft.com/office/powerpoint/2010/main" val="2093755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AF22D-714A-8CC7-E1B4-0D2E05208D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2D6D329E-FEE7-CAEA-68D7-DD84D94764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L"/>
          </a:p>
        </p:txBody>
      </p:sp>
      <p:sp>
        <p:nvSpPr>
          <p:cNvPr id="4" name="Text Placeholder 3">
            <a:extLst>
              <a:ext uri="{FF2B5EF4-FFF2-40B4-BE49-F238E27FC236}">
                <a16:creationId xmlns:a16="http://schemas.microsoft.com/office/drawing/2014/main" id="{40CC96C1-B8BB-D560-5722-FF2EE3212F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B4F617-D8DF-826C-3A84-AECAD127BF81}"/>
              </a:ext>
            </a:extLst>
          </p:cNvPr>
          <p:cNvSpPr>
            <a:spLocks noGrp="1"/>
          </p:cNvSpPr>
          <p:nvPr>
            <p:ph type="dt" sz="half" idx="10"/>
          </p:nvPr>
        </p:nvSpPr>
        <p:spPr/>
        <p:txBody>
          <a:bodyPr/>
          <a:lstStyle/>
          <a:p>
            <a:fld id="{21533F2B-A62A-354A-8611-638962C3BAB0}" type="datetimeFigureOut">
              <a:rPr lang="en-IL" smtClean="0"/>
              <a:t>17/02/2024</a:t>
            </a:fld>
            <a:endParaRPr lang="en-IL"/>
          </a:p>
        </p:txBody>
      </p:sp>
      <p:sp>
        <p:nvSpPr>
          <p:cNvPr id="6" name="Footer Placeholder 5">
            <a:extLst>
              <a:ext uri="{FF2B5EF4-FFF2-40B4-BE49-F238E27FC236}">
                <a16:creationId xmlns:a16="http://schemas.microsoft.com/office/drawing/2014/main" id="{6AD5173B-9ACF-CBBD-BBCE-3A222E15898F}"/>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88ABB420-3C3B-BD54-F726-51736AAEDC61}"/>
              </a:ext>
            </a:extLst>
          </p:cNvPr>
          <p:cNvSpPr>
            <a:spLocks noGrp="1"/>
          </p:cNvSpPr>
          <p:nvPr>
            <p:ph type="sldNum" sz="quarter" idx="12"/>
          </p:nvPr>
        </p:nvSpPr>
        <p:spPr/>
        <p:txBody>
          <a:bodyPr/>
          <a:lstStyle/>
          <a:p>
            <a:fld id="{28785D53-719B-5746-AC3D-5F8FC8788429}" type="slidenum">
              <a:rPr lang="en-IL" smtClean="0"/>
              <a:t>‹#›</a:t>
            </a:fld>
            <a:endParaRPr lang="en-IL"/>
          </a:p>
        </p:txBody>
      </p:sp>
    </p:spTree>
    <p:extLst>
      <p:ext uri="{BB962C8B-B14F-4D97-AF65-F5344CB8AC3E}">
        <p14:creationId xmlns:p14="http://schemas.microsoft.com/office/powerpoint/2010/main" val="4029136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71DB36-E7FE-7751-A51C-FDB5430BFD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9C1BCD03-C27A-69BE-F643-0D97A70F40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B8C75DB5-9FDE-7CB8-02F8-E96FDFE57E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33F2B-A62A-354A-8611-638962C3BAB0}" type="datetimeFigureOut">
              <a:rPr lang="en-IL" smtClean="0"/>
              <a:t>17/02/2024</a:t>
            </a:fld>
            <a:endParaRPr lang="en-IL"/>
          </a:p>
        </p:txBody>
      </p:sp>
      <p:sp>
        <p:nvSpPr>
          <p:cNvPr id="5" name="Footer Placeholder 4">
            <a:extLst>
              <a:ext uri="{FF2B5EF4-FFF2-40B4-BE49-F238E27FC236}">
                <a16:creationId xmlns:a16="http://schemas.microsoft.com/office/drawing/2014/main" id="{B3D08DFD-E81A-99A4-2F4C-10EE476C21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L"/>
          </a:p>
        </p:txBody>
      </p:sp>
      <p:sp>
        <p:nvSpPr>
          <p:cNvPr id="6" name="Slide Number Placeholder 5">
            <a:extLst>
              <a:ext uri="{FF2B5EF4-FFF2-40B4-BE49-F238E27FC236}">
                <a16:creationId xmlns:a16="http://schemas.microsoft.com/office/drawing/2014/main" id="{D92829A2-91EC-12C3-B273-79D1CB8F82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785D53-719B-5746-AC3D-5F8FC8788429}" type="slidenum">
              <a:rPr lang="en-IL" smtClean="0"/>
              <a:t>‹#›</a:t>
            </a:fld>
            <a:endParaRPr lang="en-IL"/>
          </a:p>
        </p:txBody>
      </p:sp>
    </p:spTree>
    <p:extLst>
      <p:ext uri="{BB962C8B-B14F-4D97-AF65-F5344CB8AC3E}">
        <p14:creationId xmlns:p14="http://schemas.microsoft.com/office/powerpoint/2010/main" val="188197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8">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18276" y="729523"/>
            <a:ext cx="6858000" cy="5398953"/>
          </a:xfrm>
          <a:prstGeom prst="rect">
            <a:avLst/>
          </a:prstGeom>
          <a:ln>
            <a:noFill/>
          </a:ln>
          <a:effectLst>
            <a:outerShdw blurRad="419100" dist="152400" sx="94000" sy="94000" algn="l"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079F3A-29CD-6144-91FF-530544648321}"/>
              </a:ext>
            </a:extLst>
          </p:cNvPr>
          <p:cNvSpPr>
            <a:spLocks noGrp="1"/>
          </p:cNvSpPr>
          <p:nvPr>
            <p:ph type="title"/>
          </p:nvPr>
        </p:nvSpPr>
        <p:spPr>
          <a:xfrm>
            <a:off x="758952" y="785366"/>
            <a:ext cx="4069055" cy="2072853"/>
          </a:xfrm>
        </p:spPr>
        <p:txBody>
          <a:bodyPr anchor="t">
            <a:normAutofit/>
          </a:bodyPr>
          <a:lstStyle/>
          <a:p>
            <a:pPr defTabSz="914400" rtl="1" eaLnBrk="1" latinLnBrk="0" hangingPunct="1">
              <a:spcBef>
                <a:spcPct val="0"/>
              </a:spcBef>
              <a:buNone/>
            </a:pPr>
            <a:r>
              <a:rPr lang="he-IL" sz="4000"/>
              <a:t>כרטיסיה </a:t>
            </a:r>
            <a:r>
              <a:rPr lang="en-US" sz="4000"/>
              <a:t>1</a:t>
            </a:r>
            <a:endParaRPr lang="en-IL" sz="4000"/>
          </a:p>
        </p:txBody>
      </p:sp>
      <p:pic>
        <p:nvPicPr>
          <p:cNvPr id="4" name="Picture 3" descr="A close up of a person's chest&#10;&#10;Description automatically generated">
            <a:extLst>
              <a:ext uri="{FF2B5EF4-FFF2-40B4-BE49-F238E27FC236}">
                <a16:creationId xmlns:a16="http://schemas.microsoft.com/office/drawing/2014/main" id="{2C9A8487-EC75-3548-8875-4A54F17C170C}"/>
              </a:ext>
            </a:extLst>
          </p:cNvPr>
          <p:cNvPicPr>
            <a:picLocks noChangeAspect="1"/>
          </p:cNvPicPr>
          <p:nvPr/>
        </p:nvPicPr>
        <p:blipFill>
          <a:blip r:embed="rId3"/>
          <a:stretch>
            <a:fillRect/>
          </a:stretch>
        </p:blipFill>
        <p:spPr>
          <a:xfrm>
            <a:off x="724619" y="3774677"/>
            <a:ext cx="3951289" cy="1975644"/>
          </a:xfrm>
          <a:prstGeom prst="rect">
            <a:avLst/>
          </a:prstGeom>
        </p:spPr>
      </p:pic>
      <p:sp>
        <p:nvSpPr>
          <p:cNvPr id="3" name="Content Placeholder 2">
            <a:extLst>
              <a:ext uri="{FF2B5EF4-FFF2-40B4-BE49-F238E27FC236}">
                <a16:creationId xmlns:a16="http://schemas.microsoft.com/office/drawing/2014/main" id="{4F376AA9-D729-C648-846E-78E6F2C4611B}"/>
              </a:ext>
            </a:extLst>
          </p:cNvPr>
          <p:cNvSpPr>
            <a:spLocks noGrp="1"/>
          </p:cNvSpPr>
          <p:nvPr>
            <p:ph idx="1"/>
          </p:nvPr>
        </p:nvSpPr>
        <p:spPr>
          <a:xfrm>
            <a:off x="6096000" y="785366"/>
            <a:ext cx="5257797" cy="5310632"/>
          </a:xfrm>
        </p:spPr>
        <p:txBody>
          <a:bodyPr anchor="ctr">
            <a:normAutofit/>
          </a:bodyPr>
          <a:lstStyle/>
          <a:p>
            <a:pPr marL="182880" indent="-182880" algn="just" defTabSz="914400" rtl="1" eaLnBrk="1" latinLnBrk="0" hangingPunct="1">
              <a:spcBef>
                <a:spcPts val="900"/>
              </a:spcBef>
              <a:spcAft>
                <a:spcPts val="0"/>
              </a:spcAft>
              <a:buClr>
                <a:schemeClr val="tx1">
                  <a:lumMod val="85000"/>
                  <a:lumOff val="15000"/>
                </a:schemeClr>
              </a:buClr>
              <a:buFont typeface="Garamond" pitchFamily="18" charset="0"/>
              <a:buChar char="◦"/>
            </a:pPr>
            <a:r>
              <a:rPr lang="he-IL" sz="2000" dirty="0"/>
              <a:t>בן 14 ללא סיפור רפואי קודם מגיע להערכה בגלל רושם </a:t>
            </a:r>
            <a:r>
              <a:rPr lang="he-IL" sz="2000" dirty="0" err="1"/>
              <a:t>לפקטוס</a:t>
            </a:r>
            <a:r>
              <a:rPr lang="he-IL" sz="2000" dirty="0"/>
              <a:t> </a:t>
            </a:r>
            <a:r>
              <a:rPr lang="he-IL" sz="2000" dirty="0" err="1"/>
              <a:t>אקסקבטום</a:t>
            </a:r>
            <a:r>
              <a:rPr lang="he-IL" sz="2000" dirty="0"/>
              <a:t> שהחמיר בשנה האחרונה. אין סיפור של מחלות או בעיות אחרות במשפחה. בבדיקה המטופל לא נראה מאוד אתלטי, אבל מרגיש שיש לו קושי בנשימה כשהוא רוכב או רץ ובנוסף הוא נמנע מפעילויות חברתיות מסוימות. בתמונה מופיע </a:t>
            </a:r>
            <a:r>
              <a:rPr lang="he-IL" sz="2000" dirty="0" err="1"/>
              <a:t>פקטוס</a:t>
            </a:r>
            <a:r>
              <a:rPr lang="he-IL" sz="2000" dirty="0"/>
              <a:t> משמעותי. </a:t>
            </a:r>
          </a:p>
          <a:p>
            <a:pPr lvl="1" algn="just" rtl="1">
              <a:spcBef>
                <a:spcPts val="900"/>
              </a:spcBef>
            </a:pPr>
            <a:r>
              <a:rPr lang="he-IL" sz="2000" dirty="0"/>
              <a:t>מה חשוב להעריך בבדיקה הפיזיקלית?</a:t>
            </a:r>
          </a:p>
          <a:p>
            <a:pPr lvl="1" algn="just" rtl="1">
              <a:spcBef>
                <a:spcPts val="900"/>
              </a:spcBef>
            </a:pPr>
            <a:r>
              <a:rPr lang="he-IL" sz="2000" dirty="0"/>
              <a:t>מהן האינדיקציות להציע ניתוח לתיקון הדפורמציה?</a:t>
            </a:r>
          </a:p>
        </p:txBody>
      </p:sp>
    </p:spTree>
    <p:extLst>
      <p:ext uri="{BB962C8B-B14F-4D97-AF65-F5344CB8AC3E}">
        <p14:creationId xmlns:p14="http://schemas.microsoft.com/office/powerpoint/2010/main" val="2169169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783BA-E048-1B4D-AD58-81E6559981ED}"/>
              </a:ext>
            </a:extLst>
          </p:cNvPr>
          <p:cNvSpPr>
            <a:spLocks noGrp="1"/>
          </p:cNvSpPr>
          <p:nvPr>
            <p:ph type="title"/>
          </p:nvPr>
        </p:nvSpPr>
        <p:spPr/>
        <p:txBody>
          <a:bodyPr/>
          <a:lstStyle/>
          <a:p>
            <a:pPr algn="l" defTabSz="914400" rtl="1" eaLnBrk="1" latinLnBrk="0" hangingPunct="1">
              <a:lnSpc>
                <a:spcPct val="90000"/>
              </a:lnSpc>
              <a:spcBef>
                <a:spcPct val="0"/>
              </a:spcBef>
              <a:buNone/>
            </a:pPr>
            <a:r>
              <a:rPr lang="he-IL" dirty="0"/>
              <a:t>כרטיסיה </a:t>
            </a:r>
            <a:r>
              <a:rPr lang="en-US" dirty="0"/>
              <a:t>2</a:t>
            </a:r>
            <a:endParaRPr lang="en-IL" dirty="0"/>
          </a:p>
        </p:txBody>
      </p:sp>
      <p:sp>
        <p:nvSpPr>
          <p:cNvPr id="3" name="Content Placeholder 2">
            <a:extLst>
              <a:ext uri="{FF2B5EF4-FFF2-40B4-BE49-F238E27FC236}">
                <a16:creationId xmlns:a16="http://schemas.microsoft.com/office/drawing/2014/main" id="{9081CD57-1022-5C48-8547-0DAB7C7DDF57}"/>
              </a:ext>
            </a:extLst>
          </p:cNvPr>
          <p:cNvSpPr>
            <a:spLocks noGrp="1"/>
          </p:cNvSpPr>
          <p:nvPr>
            <p:ph idx="1"/>
          </p:nvPr>
        </p:nvSpPr>
        <p:spPr/>
        <p:txBody>
          <a:bodyPr>
            <a:normAutofit fontScale="92500" lnSpcReduction="20000"/>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אישה בת 38 בהריון מגיעה להערכה </a:t>
            </a:r>
            <a:r>
              <a:rPr lang="he-IL" dirty="0" err="1"/>
              <a:t>פרנטלית</a:t>
            </a:r>
            <a:r>
              <a:rPr lang="he-IL" dirty="0"/>
              <a:t> בשבוע 23, שם נצפית מסה בבית החזה השמאלי. המסה ממוקמת באונה השמאלית התחתונה, עם מספר ציסטות בגודל שונה, כשגודל המסה מוערך לפי 2.3-1.7-1 ס״מ. הגניקולוג שביצע את ההדמיה יוצר </a:t>
            </a:r>
            <a:r>
              <a:rPr lang="he-IL" dirty="0" err="1"/>
              <a:t>עימך</a:t>
            </a:r>
            <a:r>
              <a:rPr lang="he-IL" dirty="0"/>
              <a:t> קשר. </a:t>
            </a:r>
          </a:p>
          <a:p>
            <a:pPr lvl="1" algn="r" rtl="1">
              <a:spcBef>
                <a:spcPts val="900"/>
              </a:spcBef>
            </a:pPr>
            <a:r>
              <a:rPr lang="he-IL" dirty="0"/>
              <a:t>איזה עוד מידע נרצה לדעת בסונר לפני פגישה עם ההורים? </a:t>
            </a:r>
          </a:p>
          <a:p>
            <a:pPr lvl="1" algn="r" rtl="1">
              <a:spcBef>
                <a:spcPts val="900"/>
              </a:spcBef>
            </a:pPr>
            <a:r>
              <a:rPr lang="he-IL" dirty="0"/>
              <a:t>מסה בבית החזה במהלך סקירה עוברית יכולה להיות תחת מספר אבחנות מבדלות- החל </a:t>
            </a:r>
            <a:r>
              <a:rPr lang="he-IL" dirty="0" err="1"/>
              <a:t>ממלפורמציות</a:t>
            </a:r>
            <a:r>
              <a:rPr lang="he-IL" dirty="0"/>
              <a:t> </a:t>
            </a:r>
            <a:r>
              <a:rPr lang="he-IL" dirty="0" err="1"/>
              <a:t>ברונכו-פולמונריות</a:t>
            </a:r>
            <a:r>
              <a:rPr lang="he-IL" dirty="0"/>
              <a:t>, כגון </a:t>
            </a:r>
            <a:r>
              <a:rPr lang="he-IL" dirty="0" err="1"/>
              <a:t>cpam</a:t>
            </a:r>
            <a:r>
              <a:rPr lang="he-IL" dirty="0"/>
              <a:t>  </a:t>
            </a:r>
            <a:r>
              <a:rPr lang="he-IL" dirty="0" err="1"/>
              <a:t>וסקווסטרציות</a:t>
            </a:r>
            <a:r>
              <a:rPr lang="he-IL" dirty="0"/>
              <a:t>, ציסטה </a:t>
            </a:r>
            <a:r>
              <a:rPr lang="he-IL" dirty="0" err="1"/>
              <a:t>ברונכוגנית</a:t>
            </a:r>
            <a:r>
              <a:rPr lang="he-IL" dirty="0"/>
              <a:t>/</a:t>
            </a:r>
            <a:r>
              <a:rPr lang="he-IL" dirty="0" err="1"/>
              <a:t>דופליקציה</a:t>
            </a:r>
            <a:r>
              <a:rPr lang="he-IL" dirty="0"/>
              <a:t>, הרניה </a:t>
            </a:r>
            <a:r>
              <a:rPr lang="he-IL" dirty="0" err="1"/>
              <a:t>סרעפתית</a:t>
            </a:r>
            <a:r>
              <a:rPr lang="he-IL" dirty="0"/>
              <a:t>. התיאור בסונר מתאים ל- </a:t>
            </a:r>
            <a:r>
              <a:rPr lang="he-IL" dirty="0" err="1"/>
              <a:t>cpam</a:t>
            </a:r>
            <a:r>
              <a:rPr lang="he-IL" dirty="0"/>
              <a:t>. המידה שנראה לדעת בנוסף בסונר לפני פגישה עם ההורים הינו- </a:t>
            </a:r>
          </a:p>
          <a:p>
            <a:pPr lvl="2" algn="r" rtl="1">
              <a:spcBef>
                <a:spcPts val="900"/>
              </a:spcBef>
            </a:pPr>
            <a:r>
              <a:rPr lang="he-IL" dirty="0"/>
              <a:t>האם נראה כי מדובר במיקרו או במקרו ציסטות, </a:t>
            </a:r>
          </a:p>
          <a:p>
            <a:pPr lvl="2" algn="r" rtl="1">
              <a:spcBef>
                <a:spcPts val="900"/>
              </a:spcBef>
            </a:pPr>
            <a:r>
              <a:rPr lang="he-IL" dirty="0"/>
              <a:t>האם יש עדות לכלי דם סיסטמי מזין המחשיד לנגע היברידי</a:t>
            </a:r>
          </a:p>
          <a:p>
            <a:pPr lvl="2" algn="r" rtl="1">
              <a:spcBef>
                <a:spcPts val="900"/>
              </a:spcBef>
            </a:pPr>
            <a:r>
              <a:rPr lang="he-IL" dirty="0"/>
              <a:t>האם יש סטיית </a:t>
            </a:r>
            <a:r>
              <a:rPr lang="he-IL" dirty="0" err="1"/>
              <a:t>מדיאסטינום</a:t>
            </a:r>
            <a:r>
              <a:rPr lang="he-IL" dirty="0"/>
              <a:t>, עדות </a:t>
            </a:r>
            <a:r>
              <a:rPr lang="he-IL" dirty="0" err="1"/>
              <a:t>להידרופס</a:t>
            </a:r>
            <a:r>
              <a:rPr lang="he-IL" dirty="0"/>
              <a:t>. </a:t>
            </a:r>
          </a:p>
          <a:p>
            <a:pPr lvl="2" algn="r" rtl="1">
              <a:spcBef>
                <a:spcPts val="900"/>
              </a:spcBef>
            </a:pPr>
            <a:r>
              <a:rPr lang="he-IL" dirty="0"/>
              <a:t>חשוב לדעת מהו ה- </a:t>
            </a:r>
            <a:r>
              <a:rPr lang="he-IL" dirty="0" err="1"/>
              <a:t>cvr</a:t>
            </a:r>
            <a:r>
              <a:rPr lang="he-IL" dirty="0"/>
              <a:t>- היחס בין נפח המסה להיקף הראש. עושים אורך כפול רוחב כפול עומק כפול 0.52 ומחלקים בהיקף הראש. </a:t>
            </a:r>
            <a:endParaRPr lang="en-IL" dirty="0"/>
          </a:p>
        </p:txBody>
      </p:sp>
    </p:spTree>
    <p:extLst>
      <p:ext uri="{BB962C8B-B14F-4D97-AF65-F5344CB8AC3E}">
        <p14:creationId xmlns:p14="http://schemas.microsoft.com/office/powerpoint/2010/main" val="3622108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26938-DA90-2444-A985-A96197A018D4}"/>
              </a:ext>
            </a:extLst>
          </p:cNvPr>
          <p:cNvSpPr>
            <a:spLocks noGrp="1"/>
          </p:cNvSpPr>
          <p:nvPr>
            <p:ph type="title"/>
          </p:nvPr>
        </p:nvSpPr>
        <p:spPr/>
        <p:txBody>
          <a:bodyPr/>
          <a:lstStyle/>
          <a:p>
            <a:endParaRPr lang="en-IL" dirty="0"/>
          </a:p>
        </p:txBody>
      </p:sp>
      <p:sp>
        <p:nvSpPr>
          <p:cNvPr id="3" name="Content Placeholder 2">
            <a:extLst>
              <a:ext uri="{FF2B5EF4-FFF2-40B4-BE49-F238E27FC236}">
                <a16:creationId xmlns:a16="http://schemas.microsoft.com/office/drawing/2014/main" id="{E8EB7B36-FC20-F84F-B279-E1BA057F7AE9}"/>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הגניקולוג מוסר שה- </a:t>
            </a:r>
            <a:r>
              <a:rPr lang="he-IL" dirty="0" err="1"/>
              <a:t>cvr</a:t>
            </a:r>
            <a:r>
              <a:rPr lang="he-IL" dirty="0"/>
              <a:t> נמצא 0.16, אין עדות לממצאים אחרים. הוא שואל לגבי הצורך לבצע </a:t>
            </a:r>
            <a:r>
              <a:rPr lang="he-IL" dirty="0" err="1"/>
              <a:t>mri</a:t>
            </a:r>
            <a:r>
              <a:rPr lang="he-IL" dirty="0"/>
              <a:t>. </a:t>
            </a:r>
            <a:endParaRPr lang="en-IL" dirty="0"/>
          </a:p>
        </p:txBody>
      </p:sp>
    </p:spTree>
    <p:extLst>
      <p:ext uri="{BB962C8B-B14F-4D97-AF65-F5344CB8AC3E}">
        <p14:creationId xmlns:p14="http://schemas.microsoft.com/office/powerpoint/2010/main" val="320035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26938-DA90-2444-A985-A96197A018D4}"/>
              </a:ext>
            </a:extLst>
          </p:cNvPr>
          <p:cNvSpPr>
            <a:spLocks noGrp="1"/>
          </p:cNvSpPr>
          <p:nvPr>
            <p:ph type="title"/>
          </p:nvPr>
        </p:nvSpPr>
        <p:spPr/>
        <p:txBody>
          <a:bodyPr/>
          <a:lstStyle/>
          <a:p>
            <a:endParaRPr lang="en-IL" dirty="0"/>
          </a:p>
        </p:txBody>
      </p:sp>
      <p:sp>
        <p:nvSpPr>
          <p:cNvPr id="3" name="Content Placeholder 2">
            <a:extLst>
              <a:ext uri="{FF2B5EF4-FFF2-40B4-BE49-F238E27FC236}">
                <a16:creationId xmlns:a16="http://schemas.microsoft.com/office/drawing/2014/main" id="{E8EB7B36-FC20-F84F-B279-E1BA057F7AE9}"/>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הגניקולוג מוסר שה- </a:t>
            </a:r>
            <a:r>
              <a:rPr lang="he-IL" dirty="0" err="1"/>
              <a:t>cvr</a:t>
            </a:r>
            <a:r>
              <a:rPr lang="he-IL" dirty="0"/>
              <a:t> נמצא 0.16, אין עדות לממצאים אחרים. הוא שואל לגבי הצורך לבצע </a:t>
            </a:r>
            <a:r>
              <a:rPr lang="he-IL" dirty="0" err="1"/>
              <a:t>mri</a:t>
            </a:r>
            <a:r>
              <a:rPr lang="he-IL" dirty="0"/>
              <a:t>.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 </a:t>
            </a:r>
            <a:r>
              <a:rPr lang="he-IL" dirty="0" err="1"/>
              <a:t>cvr</a:t>
            </a:r>
            <a:r>
              <a:rPr lang="he-IL" dirty="0"/>
              <a:t> נמצא </a:t>
            </a:r>
            <a:r>
              <a:rPr lang="he-IL" dirty="0" err="1"/>
              <a:t>כפרדיקטור</a:t>
            </a:r>
            <a:r>
              <a:rPr lang="he-IL" dirty="0"/>
              <a:t> טוב לעניין התפתחות של </a:t>
            </a:r>
            <a:r>
              <a:rPr lang="he-IL" dirty="0" err="1"/>
              <a:t>הידרופס</a:t>
            </a:r>
            <a:r>
              <a:rPr lang="he-IL" dirty="0"/>
              <a:t>. מעל 1.6 זה מקושר בהתפתחות של </a:t>
            </a:r>
            <a:r>
              <a:rPr lang="he-IL" dirty="0" err="1"/>
              <a:t>הידרופס</a:t>
            </a:r>
            <a:r>
              <a:rPr lang="he-IL" dirty="0"/>
              <a:t> </a:t>
            </a:r>
            <a:r>
              <a:rPr lang="he-IL" dirty="0" err="1"/>
              <a:t>בכ</a:t>
            </a:r>
            <a:r>
              <a:rPr lang="he-IL" dirty="0"/>
              <a:t>- 80% מהמקרים, ומתחת- 3% בלבד.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לגבי הצורך לבצע </a:t>
            </a:r>
            <a:r>
              <a:rPr lang="he-IL" dirty="0" err="1"/>
              <a:t>mri</a:t>
            </a:r>
            <a:r>
              <a:rPr lang="he-IL" dirty="0"/>
              <a:t>- מוסיף להדמיה, אבל בעיקר חשוב במקרים שלא מדגימים מאפיינים קלאסיים של </a:t>
            </a:r>
            <a:r>
              <a:rPr lang="he-IL" dirty="0" err="1"/>
              <a:t>cpam</a:t>
            </a:r>
            <a:r>
              <a:rPr lang="he-IL" dirty="0"/>
              <a:t> או במצבים בהם נשקל התערבות תוך רחמית. במרבית המקרים היום זה מבוצע כרוטינה.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en-IL" dirty="0"/>
          </a:p>
        </p:txBody>
      </p:sp>
    </p:spTree>
    <p:extLst>
      <p:ext uri="{BB962C8B-B14F-4D97-AF65-F5344CB8AC3E}">
        <p14:creationId xmlns:p14="http://schemas.microsoft.com/office/powerpoint/2010/main" val="3232206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68D9A-A261-A140-A3BF-2B5A133340EB}"/>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C230D961-8390-B943-BD87-0A4834559443}"/>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בשיחה עם ההורים הם שואלים ספציפית לגבי המשך מעקב </a:t>
            </a:r>
            <a:r>
              <a:rPr lang="he-IL" dirty="0" err="1"/>
              <a:t>ההריון</a:t>
            </a:r>
            <a:r>
              <a:rPr lang="he-IL" dirty="0"/>
              <a:t> עד ללידה, מה נענה? </a:t>
            </a:r>
            <a:endParaRPr lang="en-IL" dirty="0"/>
          </a:p>
        </p:txBody>
      </p:sp>
    </p:spTree>
    <p:extLst>
      <p:ext uri="{BB962C8B-B14F-4D97-AF65-F5344CB8AC3E}">
        <p14:creationId xmlns:p14="http://schemas.microsoft.com/office/powerpoint/2010/main" val="977628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68D9A-A261-A140-A3BF-2B5A133340EB}"/>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C230D961-8390-B943-BD87-0A4834559443}"/>
              </a:ext>
            </a:extLst>
          </p:cNvPr>
          <p:cNvSpPr>
            <a:spLocks noGrp="1"/>
          </p:cNvSpPr>
          <p:nvPr>
            <p:ph idx="1"/>
          </p:nvPr>
        </p:nvSpPr>
        <p:spPr/>
        <p:txBody>
          <a:bodyPr>
            <a:normAutofit fontScale="92500" lnSpcReduction="10000"/>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בשיחה עם ההורים הם שואלים ספציפית לגבי המשך מעקב </a:t>
            </a:r>
            <a:r>
              <a:rPr lang="he-IL" dirty="0" err="1"/>
              <a:t>ההריון</a:t>
            </a:r>
            <a:r>
              <a:rPr lang="he-IL" dirty="0"/>
              <a:t> עד ללידה, מה נענה? </a:t>
            </a:r>
          </a:p>
          <a:p>
            <a:pPr lvl="1" algn="r" rtl="1">
              <a:spcBef>
                <a:spcPts val="900"/>
              </a:spcBef>
            </a:pPr>
            <a:r>
              <a:rPr lang="he-IL" dirty="0"/>
              <a:t>לגבי מעקב הריון- נגע </a:t>
            </a:r>
            <a:r>
              <a:rPr lang="he-IL" dirty="0" err="1"/>
              <a:t>cpam</a:t>
            </a:r>
            <a:r>
              <a:rPr lang="he-IL" dirty="0"/>
              <a:t> גדל באופן בו יש פרוליפרציה עד שבוע 28, ואז יש נסיגה ככל שהעובר גדל. במידה והכל תקין ואין רושם להחמרה (כמפורט מטה) אזי מומלצת לידה, במועד, אין מניעה מלידה ווגינלית. </a:t>
            </a:r>
          </a:p>
          <a:p>
            <a:pPr lvl="1" algn="r" rtl="1">
              <a:spcBef>
                <a:spcPts val="900"/>
              </a:spcBef>
            </a:pPr>
            <a:r>
              <a:rPr lang="he-IL" dirty="0"/>
              <a:t>מעקב </a:t>
            </a:r>
            <a:r>
              <a:rPr lang="he-IL" dirty="0" err="1"/>
              <a:t>ההריון</a:t>
            </a:r>
            <a:r>
              <a:rPr lang="he-IL" dirty="0"/>
              <a:t> ימשיך עם ביצוע סונר לפחות אחת לשבוע, כאשר במידה ויש </a:t>
            </a:r>
            <a:r>
              <a:rPr lang="he-IL" dirty="0" err="1"/>
              <a:t>cvr</a:t>
            </a:r>
            <a:r>
              <a:rPr lang="he-IL" dirty="0"/>
              <a:t> שהוא פחות מ- 1.6 נמשיך מעקבי סונר ונראה האם יש סטיית </a:t>
            </a:r>
            <a:r>
              <a:rPr lang="he-IL" dirty="0" err="1"/>
              <a:t>מדיאסטינום</a:t>
            </a:r>
            <a:r>
              <a:rPr lang="he-IL" dirty="0"/>
              <a:t>, אם היא חריפה נמליץ על </a:t>
            </a:r>
            <a:r>
              <a:rPr lang="he-IL" dirty="0" err="1"/>
              <a:t>exit</a:t>
            </a:r>
            <a:r>
              <a:rPr lang="he-IL" dirty="0"/>
              <a:t>. </a:t>
            </a:r>
          </a:p>
          <a:p>
            <a:pPr lvl="1" algn="r" rtl="1">
              <a:spcBef>
                <a:spcPts val="900"/>
              </a:spcBef>
            </a:pPr>
            <a:r>
              <a:rPr lang="he-IL" dirty="0"/>
              <a:t>במידה ובמעקב הריון יש </a:t>
            </a:r>
            <a:r>
              <a:rPr lang="he-IL" dirty="0" err="1"/>
              <a:t>cvr</a:t>
            </a:r>
            <a:r>
              <a:rPr lang="he-IL" dirty="0"/>
              <a:t>  שהוא מעל 1.6- והנגע הוא </a:t>
            </a:r>
            <a:r>
              <a:rPr lang="he-IL" dirty="0" err="1"/>
              <a:t>מיקרוציסטי</a:t>
            </a:r>
            <a:r>
              <a:rPr lang="he-IL" dirty="0"/>
              <a:t>- ננסה טיפול בסטרואידים. אם הנגע </a:t>
            </a:r>
            <a:r>
              <a:rPr lang="he-IL" dirty="0" err="1"/>
              <a:t>מקרוציסטי</a:t>
            </a:r>
            <a:r>
              <a:rPr lang="he-IL" dirty="0"/>
              <a:t>, ויש עדות </a:t>
            </a:r>
            <a:r>
              <a:rPr lang="he-IL" dirty="0" err="1"/>
              <a:t>להידרופס</a:t>
            </a:r>
            <a:r>
              <a:rPr lang="he-IL" dirty="0"/>
              <a:t>, או שהנגע </a:t>
            </a:r>
            <a:r>
              <a:rPr lang="he-IL" dirty="0" err="1"/>
              <a:t>מיקרוציסטי</a:t>
            </a:r>
            <a:r>
              <a:rPr lang="he-IL" dirty="0"/>
              <a:t>, ויש </a:t>
            </a:r>
            <a:r>
              <a:rPr lang="he-IL" dirty="0" err="1"/>
              <a:t>הידרופס</a:t>
            </a:r>
            <a:r>
              <a:rPr lang="he-IL" dirty="0"/>
              <a:t> ואין תגובה לסטרואידים- נמליץ על התערבות תוך רחמית- או ניתוח פתוח (</a:t>
            </a:r>
            <a:r>
              <a:rPr lang="he-IL" dirty="0" err="1"/>
              <a:t>מיקרוציסטי</a:t>
            </a:r>
            <a:r>
              <a:rPr lang="he-IL" dirty="0"/>
              <a:t>) או ניתוח עם </a:t>
            </a:r>
            <a:r>
              <a:rPr lang="he-IL" dirty="0" err="1"/>
              <a:t>תורקו-אמניוטיק</a:t>
            </a:r>
            <a:r>
              <a:rPr lang="he-IL" dirty="0"/>
              <a:t> שאנט (</a:t>
            </a:r>
            <a:r>
              <a:rPr lang="he-IL" dirty="0" err="1"/>
              <a:t>מקרוציסטי</a:t>
            </a:r>
            <a:r>
              <a:rPr lang="he-IL" dirty="0"/>
              <a:t>). זה בשבוע 32. במידה ואין </a:t>
            </a:r>
            <a:r>
              <a:rPr lang="he-IL" dirty="0" err="1"/>
              <a:t>הידרופס</a:t>
            </a:r>
            <a:r>
              <a:rPr lang="he-IL" dirty="0"/>
              <a:t> נמשיך מעקב. </a:t>
            </a:r>
            <a:endParaRPr lang="en-IL" dirty="0"/>
          </a:p>
        </p:txBody>
      </p:sp>
    </p:spTree>
    <p:extLst>
      <p:ext uri="{BB962C8B-B14F-4D97-AF65-F5344CB8AC3E}">
        <p14:creationId xmlns:p14="http://schemas.microsoft.com/office/powerpoint/2010/main" val="291469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0FD2E-9FEB-9C4E-9F7B-1CCF1ECEAB9E}"/>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44831801-871D-B642-9725-1E81E4FF9B9F}"/>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העובר מתפתח היטב, ה- </a:t>
            </a:r>
            <a:r>
              <a:rPr lang="he-IL" dirty="0" err="1"/>
              <a:t>cvr</a:t>
            </a:r>
            <a:r>
              <a:rPr lang="he-IL" dirty="0"/>
              <a:t> גדל למקסימום 0.64 </a:t>
            </a:r>
            <a:r>
              <a:rPr lang="he-IL" dirty="0" err="1"/>
              <a:t>סמ</a:t>
            </a:r>
            <a:r>
              <a:rPr lang="he-IL" dirty="0"/>
              <a:t> בריבוע במהלך </a:t>
            </a:r>
            <a:r>
              <a:rPr lang="he-IL" dirty="0" err="1"/>
              <a:t>הטרמסטר</a:t>
            </a:r>
            <a:r>
              <a:rPr lang="he-IL" dirty="0"/>
              <a:t> השלישי המוקדם, אולם יורד לאחר מכן ללא סיבוכים אחרים, ונולדת תינוקת בלידה ווגינלית ספונטנית בשבוע 39. אין לה תסמינים </a:t>
            </a:r>
            <a:r>
              <a:rPr lang="he-IL" dirty="0" err="1"/>
              <a:t>רספירטוריים</a:t>
            </a:r>
            <a:r>
              <a:rPr lang="he-IL" dirty="0"/>
              <a:t> והסמנים החיוניים שלה תקינים. צילום חזה מבוצע לאחר יומיים, ומפורש כתקין. 	</a:t>
            </a:r>
          </a:p>
          <a:p>
            <a:pPr lvl="1" algn="r" rtl="1">
              <a:spcBef>
                <a:spcPts val="900"/>
              </a:spcBef>
            </a:pPr>
            <a:r>
              <a:rPr lang="he-IL" dirty="0"/>
              <a:t>האם צילום תקין מצביע על רזולוציה של הנגע? </a:t>
            </a:r>
          </a:p>
          <a:p>
            <a:pPr lvl="1" algn="r" rtl="1">
              <a:spcBef>
                <a:spcPts val="900"/>
              </a:spcBef>
            </a:pPr>
            <a:r>
              <a:rPr lang="he-IL" dirty="0"/>
              <a:t>מה ההמלצות לעניין המשך מעקב? </a:t>
            </a:r>
            <a:endParaRPr lang="en-IL" dirty="0"/>
          </a:p>
        </p:txBody>
      </p:sp>
    </p:spTree>
    <p:extLst>
      <p:ext uri="{BB962C8B-B14F-4D97-AF65-F5344CB8AC3E}">
        <p14:creationId xmlns:p14="http://schemas.microsoft.com/office/powerpoint/2010/main" val="1931884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0FD2E-9FEB-9C4E-9F7B-1CCF1ECEAB9E}"/>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44831801-871D-B642-9725-1E81E4FF9B9F}"/>
              </a:ext>
            </a:extLst>
          </p:cNvPr>
          <p:cNvSpPr>
            <a:spLocks noGrp="1"/>
          </p:cNvSpPr>
          <p:nvPr>
            <p:ph idx="1"/>
          </p:nvPr>
        </p:nvSpPr>
        <p:spPr/>
        <p:txBody>
          <a:bodyPr>
            <a:normAutofit lnSpcReduction="10000"/>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העובר מתפתח היטב, ה- </a:t>
            </a:r>
            <a:r>
              <a:rPr lang="he-IL" dirty="0" err="1"/>
              <a:t>cvr</a:t>
            </a:r>
            <a:r>
              <a:rPr lang="he-IL" dirty="0"/>
              <a:t> גדל למקסימום 0.64 </a:t>
            </a:r>
            <a:r>
              <a:rPr lang="he-IL" dirty="0" err="1"/>
              <a:t>סמ</a:t>
            </a:r>
            <a:r>
              <a:rPr lang="he-IL" dirty="0"/>
              <a:t> בריבוע במהלך </a:t>
            </a:r>
            <a:r>
              <a:rPr lang="he-IL" dirty="0" err="1"/>
              <a:t>הטרמסטר</a:t>
            </a:r>
            <a:r>
              <a:rPr lang="he-IL" dirty="0"/>
              <a:t> השלישי המוקדם, אולם יורד לאחר מכן ללא סיבוכים אחרים, ונולדת תינוקת בלידה ווגינלית ספונטנית בשבוע 39. אין לה תסמינים </a:t>
            </a:r>
            <a:r>
              <a:rPr lang="he-IL" dirty="0" err="1"/>
              <a:t>רספירטוריים</a:t>
            </a:r>
            <a:r>
              <a:rPr lang="he-IL" dirty="0"/>
              <a:t> והסמנים החיוניים שלה תקינים. צילום חזה מבוצע לאחר יומיים, ומפורש כתקין. 	</a:t>
            </a:r>
          </a:p>
          <a:p>
            <a:pPr lvl="1" algn="r" rtl="1">
              <a:spcBef>
                <a:spcPts val="900"/>
              </a:spcBef>
            </a:pPr>
            <a:r>
              <a:rPr lang="he-IL" dirty="0"/>
              <a:t>האם צילום תקין מצביע על רזולוציה של הנגע? </a:t>
            </a:r>
          </a:p>
          <a:p>
            <a:pPr lvl="1" algn="r" rtl="1">
              <a:spcBef>
                <a:spcPts val="900"/>
              </a:spcBef>
            </a:pPr>
            <a:r>
              <a:rPr lang="he-IL" dirty="0"/>
              <a:t>צילום תקין או כמעט תקין הינו ממצא כמעט שכיח לאחר הלידה, אפילו במצבים בהם יש </a:t>
            </a:r>
            <a:r>
              <a:rPr lang="he-IL" dirty="0" err="1"/>
              <a:t>cpam</a:t>
            </a:r>
            <a:r>
              <a:rPr lang="he-IL" dirty="0"/>
              <a:t> גדול. זה בעיקר עוזר כדי לראות שאין סטיית </a:t>
            </a:r>
            <a:r>
              <a:rPr lang="he-IL" dirty="0" err="1"/>
              <a:t>מדיאסטינום</a:t>
            </a:r>
            <a:r>
              <a:rPr lang="he-IL" dirty="0"/>
              <a:t> משמעותית. </a:t>
            </a:r>
          </a:p>
          <a:p>
            <a:pPr lvl="1" algn="r" rtl="1">
              <a:spcBef>
                <a:spcPts val="900"/>
              </a:spcBef>
            </a:pPr>
            <a:r>
              <a:rPr lang="he-IL" dirty="0"/>
              <a:t>מה ההמלצות לעניין המשך מעקב? </a:t>
            </a:r>
          </a:p>
          <a:p>
            <a:pPr lvl="1" algn="r" rtl="1">
              <a:spcBef>
                <a:spcPts val="900"/>
              </a:spcBef>
            </a:pPr>
            <a:r>
              <a:rPr lang="he-IL" dirty="0"/>
              <a:t>המטופלת אינה סימפטומטית. אמליץ על ביצוע </a:t>
            </a:r>
            <a:r>
              <a:rPr lang="he-IL" dirty="0" err="1"/>
              <a:t>ct</a:t>
            </a:r>
            <a:r>
              <a:rPr lang="he-IL" dirty="0"/>
              <a:t> חזה סביב גיל חודש-חודשיים וניתוח בהתאם. </a:t>
            </a:r>
            <a:endParaRPr lang="en-IL" dirty="0"/>
          </a:p>
        </p:txBody>
      </p:sp>
    </p:spTree>
    <p:extLst>
      <p:ext uri="{BB962C8B-B14F-4D97-AF65-F5344CB8AC3E}">
        <p14:creationId xmlns:p14="http://schemas.microsoft.com/office/powerpoint/2010/main" val="3497929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C1513-8462-DE4A-80A7-3DBD855D26F4}"/>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05E2E766-814E-1649-BB92-9BF3772BD283}"/>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התינוקת מבצעת </a:t>
            </a:r>
            <a:r>
              <a:rPr lang="he-IL" dirty="0" err="1"/>
              <a:t>ct</a:t>
            </a:r>
            <a:r>
              <a:rPr lang="he-IL" dirty="0"/>
              <a:t> בגיל חודשיים שמדגים נגע </a:t>
            </a:r>
            <a:r>
              <a:rPr lang="he-IL" dirty="0" err="1"/>
              <a:t>ציסטי</a:t>
            </a:r>
            <a:r>
              <a:rPr lang="he-IL" dirty="0"/>
              <a:t> גדול באונה השמאלית התחתונה. היא מתפתחת היטב ונשארת אסימפטומטית, וההורים לא מבינים מדוע יש צורך בניתוח. </a:t>
            </a:r>
          </a:p>
          <a:p>
            <a:pPr lvl="1" algn="r" rtl="1">
              <a:spcBef>
                <a:spcPts val="900"/>
              </a:spcBef>
            </a:pPr>
            <a:r>
              <a:rPr lang="he-IL" dirty="0"/>
              <a:t>מה ההסבר והרציונל בביצוע ניתוח כאמור למטופלת א-סימפטומטית.</a:t>
            </a:r>
            <a:endParaRPr lang="en-IL" dirty="0"/>
          </a:p>
        </p:txBody>
      </p:sp>
    </p:spTree>
    <p:extLst>
      <p:ext uri="{BB962C8B-B14F-4D97-AF65-F5344CB8AC3E}">
        <p14:creationId xmlns:p14="http://schemas.microsoft.com/office/powerpoint/2010/main" val="78208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C1513-8462-DE4A-80A7-3DBD855D26F4}"/>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05E2E766-814E-1649-BB92-9BF3772BD283}"/>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התינוקת מבצעת </a:t>
            </a:r>
            <a:r>
              <a:rPr lang="he-IL" dirty="0" err="1"/>
              <a:t>ct</a:t>
            </a:r>
            <a:r>
              <a:rPr lang="he-IL" dirty="0"/>
              <a:t> בגיל חודשיים שמדגים נגע </a:t>
            </a:r>
            <a:r>
              <a:rPr lang="he-IL" dirty="0" err="1"/>
              <a:t>ציסטי</a:t>
            </a:r>
            <a:r>
              <a:rPr lang="he-IL" dirty="0"/>
              <a:t> גדול באונה השמאלית התחתונה. היא מתפתחת היטב ונשארת אסימפטומטית, וההורים לא מבינים מדוע יש צורך בניתוח. </a:t>
            </a:r>
          </a:p>
          <a:p>
            <a:pPr lvl="1" algn="r" rtl="1">
              <a:spcBef>
                <a:spcPts val="900"/>
              </a:spcBef>
            </a:pPr>
            <a:r>
              <a:rPr lang="he-IL" dirty="0"/>
              <a:t>מה ההסבר והרציונל בביצוע ניתוח כאמור למטופלת א-סימפטומטית.</a:t>
            </a:r>
          </a:p>
          <a:p>
            <a:pPr lvl="1" algn="r" rtl="1">
              <a:spcBef>
                <a:spcPts val="900"/>
              </a:spcBef>
            </a:pPr>
            <a:r>
              <a:rPr lang="he-IL" dirty="0"/>
              <a:t>נגע גדול למעשה לא משתתף בתהליך הוונטילציה, יכול לגרום לזיהומי ריאה משמעותיים ודלקת ריאות או אפילו אבצס ריאתי, זה יותר קשה לניהול ובהמשך גם יותר קשה לכריתה. יש סכנה לממאירות כמו </a:t>
            </a:r>
            <a:r>
              <a:rPr lang="he-IL" dirty="0" err="1"/>
              <a:t>פלאורופולמונרי</a:t>
            </a:r>
            <a:r>
              <a:rPr lang="he-IL" dirty="0"/>
              <a:t> </a:t>
            </a:r>
            <a:r>
              <a:rPr lang="he-IL" dirty="0" err="1"/>
              <a:t>בלסטומה</a:t>
            </a:r>
            <a:r>
              <a:rPr lang="he-IL" dirty="0"/>
              <a:t> או </a:t>
            </a:r>
            <a:r>
              <a:rPr lang="he-IL" dirty="0" err="1"/>
              <a:t>ברונכיואלבאולר</a:t>
            </a:r>
            <a:r>
              <a:rPr lang="he-IL" dirty="0"/>
              <a:t> </a:t>
            </a:r>
            <a:r>
              <a:rPr lang="he-IL" dirty="0" err="1"/>
              <a:t>קרצינומה</a:t>
            </a:r>
            <a:r>
              <a:rPr lang="he-IL" dirty="0"/>
              <a:t>. כמו כן זה מפריע להתפתחות התקינה של הריאה שממשיכה לגדול בשנים אלו. </a:t>
            </a:r>
            <a:endParaRPr lang="en-IL" dirty="0"/>
          </a:p>
        </p:txBody>
      </p:sp>
    </p:spTree>
    <p:extLst>
      <p:ext uri="{BB962C8B-B14F-4D97-AF65-F5344CB8AC3E}">
        <p14:creationId xmlns:p14="http://schemas.microsoft.com/office/powerpoint/2010/main" val="4177219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F915C-5F80-8349-B656-CA0F48128EF5}"/>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D7EF747E-36C1-8042-B92F-39B64849C9BD}"/>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הניתוח מבוצע בגישה </a:t>
            </a:r>
            <a:r>
              <a:rPr lang="he-IL" dirty="0" err="1"/>
              <a:t>תורקוסקופית</a:t>
            </a:r>
            <a:r>
              <a:rPr lang="he-IL" dirty="0"/>
              <a:t> והאונה השמאלית נכרתת ונשלחת לפתולוגיה. </a:t>
            </a:r>
          </a:p>
          <a:p>
            <a:pPr lvl="1" algn="r" rtl="1">
              <a:spcBef>
                <a:spcPts val="900"/>
              </a:spcBef>
            </a:pPr>
            <a:r>
              <a:rPr lang="he-IL" dirty="0"/>
              <a:t>מהם הסוגים המוכרים של </a:t>
            </a:r>
            <a:r>
              <a:rPr lang="he-IL" dirty="0" err="1"/>
              <a:t>cpam</a:t>
            </a:r>
            <a:r>
              <a:rPr lang="he-IL" dirty="0"/>
              <a:t>? ומהי הקלסיפיקציה?</a:t>
            </a:r>
          </a:p>
          <a:p>
            <a:pPr lvl="1" algn="r" rtl="1">
              <a:spcBef>
                <a:spcPts val="900"/>
              </a:spcBef>
            </a:pPr>
            <a:r>
              <a:rPr lang="he-IL" dirty="0"/>
              <a:t>הסוגים מסווגים לפי </a:t>
            </a:r>
            <a:r>
              <a:rPr lang="he-IL" dirty="0" err="1"/>
              <a:t>סטוקר</a:t>
            </a:r>
            <a:r>
              <a:rPr lang="he-IL" dirty="0"/>
              <a:t>, type1 הוא השכיח ביותר והוא מכיל ציסטות גדולות, ולאחריו type2 עם ציסטות קטנות. </a:t>
            </a:r>
          </a:p>
          <a:p>
            <a:pPr lvl="1" algn="r" rtl="1">
              <a:spcBef>
                <a:spcPts val="900"/>
              </a:spcBef>
            </a:pPr>
            <a:r>
              <a:rPr lang="he-IL" dirty="0"/>
              <a:t>טייפ4 הכי מקושר עם </a:t>
            </a:r>
            <a:r>
              <a:rPr lang="he-IL" dirty="0" err="1"/>
              <a:t>פנאומופולמונרי</a:t>
            </a:r>
            <a:r>
              <a:rPr lang="he-IL" dirty="0"/>
              <a:t> </a:t>
            </a:r>
            <a:r>
              <a:rPr lang="he-IL" dirty="0" err="1"/>
              <a:t>בלסטומה</a:t>
            </a:r>
            <a:r>
              <a:rPr lang="he-IL" dirty="0"/>
              <a:t>- שדורש בדיקה גנטית dicer1 והערכה של כליות וטחול </a:t>
            </a:r>
            <a:r>
              <a:rPr lang="he-IL" dirty="0" err="1"/>
              <a:t>ללזיות</a:t>
            </a:r>
            <a:r>
              <a:rPr lang="he-IL" dirty="0"/>
              <a:t> סינכרוניות.  </a:t>
            </a:r>
          </a:p>
          <a:p>
            <a:pPr marL="274320" lvl="1" indent="0" algn="r" rtl="1">
              <a:spcBef>
                <a:spcPts val="900"/>
              </a:spcBef>
              <a:buNone/>
            </a:pPr>
            <a:endParaRPr lang="en-IL" dirty="0"/>
          </a:p>
        </p:txBody>
      </p:sp>
    </p:spTree>
    <p:extLst>
      <p:ext uri="{BB962C8B-B14F-4D97-AF65-F5344CB8AC3E}">
        <p14:creationId xmlns:p14="http://schemas.microsoft.com/office/powerpoint/2010/main" val="361465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79F3A-29CD-6144-91FF-530544648321}"/>
              </a:ext>
            </a:extLst>
          </p:cNvPr>
          <p:cNvSpPr>
            <a:spLocks noGrp="1"/>
          </p:cNvSpPr>
          <p:nvPr>
            <p:ph type="title"/>
          </p:nvPr>
        </p:nvSpPr>
        <p:spPr/>
        <p:txBody>
          <a:bodyPr/>
          <a:lstStyle/>
          <a:p>
            <a:pPr algn="l" defTabSz="914400" rtl="1" eaLnBrk="1" latinLnBrk="0" hangingPunct="1">
              <a:lnSpc>
                <a:spcPct val="90000"/>
              </a:lnSpc>
              <a:spcBef>
                <a:spcPct val="0"/>
              </a:spcBef>
              <a:buNone/>
            </a:pPr>
            <a:r>
              <a:rPr lang="he-IL" dirty="0"/>
              <a:t>כרטיסיה </a:t>
            </a:r>
            <a:r>
              <a:rPr lang="en-US" dirty="0"/>
              <a:t>1</a:t>
            </a:r>
            <a:endParaRPr lang="en-IL" dirty="0"/>
          </a:p>
        </p:txBody>
      </p:sp>
      <p:sp>
        <p:nvSpPr>
          <p:cNvPr id="3" name="Content Placeholder 2">
            <a:extLst>
              <a:ext uri="{FF2B5EF4-FFF2-40B4-BE49-F238E27FC236}">
                <a16:creationId xmlns:a16="http://schemas.microsoft.com/office/drawing/2014/main" id="{4F376AA9-D729-C648-846E-78E6F2C4611B}"/>
              </a:ext>
            </a:extLst>
          </p:cNvPr>
          <p:cNvSpPr>
            <a:spLocks noGrp="1"/>
          </p:cNvSpPr>
          <p:nvPr>
            <p:ph idx="1"/>
          </p:nvPr>
        </p:nvSpPr>
        <p:spPr/>
        <p:txBody>
          <a:bodyPr>
            <a:normAutofit fontScale="92500" lnSpcReduction="20000"/>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בן 14 ללא סיפור רפואי קודם מגיע להערכה בגלל רושם </a:t>
            </a:r>
            <a:r>
              <a:rPr lang="he-IL" dirty="0" err="1"/>
              <a:t>לפקטוס</a:t>
            </a:r>
            <a:r>
              <a:rPr lang="he-IL" dirty="0"/>
              <a:t> </a:t>
            </a:r>
            <a:r>
              <a:rPr lang="he-IL" dirty="0" err="1"/>
              <a:t>אקסקבטום</a:t>
            </a:r>
            <a:r>
              <a:rPr lang="he-IL" dirty="0"/>
              <a:t> שהחמיר בשנה האחרונה. אין סיפור של מחלות או בעיות אחרות במשפחה. בבדיקה המטופל לא נראה מאוד אתלטי, אבל מרגיש שיש לו קושי בנשימה כשהוא רוכב או רץ ובנוסף הוא נמנע מפעילויות חברתיות מסוימות. בתמונה מופיע </a:t>
            </a:r>
            <a:r>
              <a:rPr lang="he-IL" dirty="0" err="1"/>
              <a:t>פקטוס</a:t>
            </a:r>
            <a:r>
              <a:rPr lang="he-IL" dirty="0"/>
              <a:t> משמעותי. </a:t>
            </a:r>
          </a:p>
          <a:p>
            <a:pPr lvl="1" algn="r" rtl="1">
              <a:spcBef>
                <a:spcPts val="900"/>
              </a:spcBef>
            </a:pPr>
            <a:r>
              <a:rPr lang="he-IL" dirty="0"/>
              <a:t>מה חשוב להעריך בבדיקה הפיזיקלית?</a:t>
            </a:r>
          </a:p>
          <a:p>
            <a:pPr lvl="1" algn="r" rtl="1">
              <a:spcBef>
                <a:spcPts val="900"/>
              </a:spcBef>
            </a:pPr>
            <a:r>
              <a:rPr lang="he-IL" dirty="0"/>
              <a:t>בבדיקה פיזיקלית יש להעריך את הלב לאוושות, כניסת אוויר, מראה </a:t>
            </a:r>
            <a:r>
              <a:rPr lang="he-IL" dirty="0" err="1"/>
              <a:t>הפקטוס</a:t>
            </a:r>
            <a:r>
              <a:rPr lang="he-IL" dirty="0"/>
              <a:t>, </a:t>
            </a:r>
            <a:r>
              <a:rPr lang="he-IL" dirty="0" err="1"/>
              <a:t>סקוליוזיס</a:t>
            </a:r>
            <a:r>
              <a:rPr lang="he-IL" dirty="0"/>
              <a:t>. יש להעריך תסמונות נלוות כגון מרפאן- גמישות יתר, מראה </a:t>
            </a:r>
            <a:r>
              <a:rPr lang="he-IL" dirty="0" err="1"/>
              <a:t>מרפנואידי</a:t>
            </a:r>
            <a:r>
              <a:rPr lang="he-IL" dirty="0"/>
              <a:t>. </a:t>
            </a:r>
          </a:p>
          <a:p>
            <a:pPr lvl="1" algn="r" rtl="1">
              <a:spcBef>
                <a:spcPts val="900"/>
              </a:spcBef>
            </a:pPr>
            <a:r>
              <a:rPr lang="he-IL" dirty="0"/>
              <a:t>מהן האינדיקציות להציע ניתוח לתיקון הדפורמציה?</a:t>
            </a:r>
          </a:p>
          <a:p>
            <a:pPr lvl="1" algn="r" rtl="1">
              <a:spcBef>
                <a:spcPts val="900"/>
              </a:spcBef>
            </a:pPr>
            <a:r>
              <a:rPr lang="he-IL" dirty="0"/>
              <a:t>האינדיקציות לניתוח כוללות אינדיקציות פיזיקליות, </a:t>
            </a:r>
          </a:p>
          <a:p>
            <a:pPr lvl="1" algn="r" rtl="1">
              <a:spcBef>
                <a:spcPts val="900"/>
              </a:spcBef>
            </a:pPr>
            <a:r>
              <a:rPr lang="he-IL" dirty="0"/>
              <a:t>פסיכוסוציאליות, או שילוב של השתיים. ניתן להעריך את מידת </a:t>
            </a:r>
          </a:p>
          <a:p>
            <a:pPr lvl="1" algn="r" rtl="1">
              <a:spcBef>
                <a:spcPts val="900"/>
              </a:spcBef>
            </a:pPr>
            <a:r>
              <a:rPr lang="he-IL" dirty="0"/>
              <a:t>חומרת </a:t>
            </a:r>
            <a:r>
              <a:rPr lang="he-IL" dirty="0" err="1"/>
              <a:t>הפקטוס</a:t>
            </a:r>
            <a:r>
              <a:rPr lang="he-IL" dirty="0"/>
              <a:t> באמצעות </a:t>
            </a:r>
            <a:r>
              <a:rPr lang="he-IL" dirty="0" err="1"/>
              <a:t>ct</a:t>
            </a:r>
            <a:r>
              <a:rPr lang="he-IL" dirty="0"/>
              <a:t>. </a:t>
            </a:r>
          </a:p>
        </p:txBody>
      </p:sp>
      <p:pic>
        <p:nvPicPr>
          <p:cNvPr id="4" name="Picture 3">
            <a:extLst>
              <a:ext uri="{FF2B5EF4-FFF2-40B4-BE49-F238E27FC236}">
                <a16:creationId xmlns:a16="http://schemas.microsoft.com/office/drawing/2014/main" id="{2C9A8487-EC75-3548-8875-4A54F17C170C}"/>
              </a:ext>
            </a:extLst>
          </p:cNvPr>
          <p:cNvPicPr>
            <a:picLocks noChangeAspect="1"/>
          </p:cNvPicPr>
          <p:nvPr/>
        </p:nvPicPr>
        <p:blipFill>
          <a:blip r:embed="rId3"/>
          <a:stretch>
            <a:fillRect/>
          </a:stretch>
        </p:blipFill>
        <p:spPr>
          <a:xfrm>
            <a:off x="1555922" y="4069080"/>
            <a:ext cx="4038600" cy="2019300"/>
          </a:xfrm>
          <a:prstGeom prst="rect">
            <a:avLst/>
          </a:prstGeom>
        </p:spPr>
      </p:pic>
    </p:spTree>
    <p:extLst>
      <p:ext uri="{BB962C8B-B14F-4D97-AF65-F5344CB8AC3E}">
        <p14:creationId xmlns:p14="http://schemas.microsoft.com/office/powerpoint/2010/main" val="3950025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11" name="Group 10">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19" name="Freeform: Shape 18">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 name="Group 11">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13" name="Group 12">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17" name="Freeform: Shape 16">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4" name="Group 13">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3">
                  <a:alphaModFix amt="57000"/>
                </a:blip>
                <a:tile tx="0" ty="0" sx="100000" sy="100000" flip="none" algn="tl"/>
              </a:blipFill>
              <a:effectLst/>
            </p:grpSpPr>
            <p:sp>
              <p:nvSpPr>
                <p:cNvPr id="15" name="Freeform: Shape 14">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grpSp>
      <p:sp>
        <p:nvSpPr>
          <p:cNvPr id="2" name="Title 1">
            <a:extLst>
              <a:ext uri="{FF2B5EF4-FFF2-40B4-BE49-F238E27FC236}">
                <a16:creationId xmlns:a16="http://schemas.microsoft.com/office/drawing/2014/main" id="{F995998C-5953-7E42-B7E6-11E01FBEA498}"/>
              </a:ext>
            </a:extLst>
          </p:cNvPr>
          <p:cNvSpPr>
            <a:spLocks noGrp="1"/>
          </p:cNvSpPr>
          <p:nvPr>
            <p:ph type="title"/>
          </p:nvPr>
        </p:nvSpPr>
        <p:spPr>
          <a:xfrm>
            <a:off x="827088" y="1641752"/>
            <a:ext cx="2655887" cy="3213277"/>
          </a:xfrm>
        </p:spPr>
        <p:txBody>
          <a:bodyPr anchor="t">
            <a:normAutofit/>
          </a:bodyPr>
          <a:lstStyle/>
          <a:p>
            <a:pPr defTabSz="914400" rtl="1" eaLnBrk="1" latinLnBrk="0" hangingPunct="1">
              <a:spcBef>
                <a:spcPct val="0"/>
              </a:spcBef>
              <a:buNone/>
            </a:pPr>
            <a:r>
              <a:rPr lang="he-IL" sz="4000"/>
              <a:t>כרטיסיה </a:t>
            </a:r>
            <a:r>
              <a:rPr lang="en-US" sz="4000"/>
              <a:t>3</a:t>
            </a:r>
            <a:endParaRPr lang="en-IL" sz="4000"/>
          </a:p>
        </p:txBody>
      </p:sp>
      <p:sp>
        <p:nvSpPr>
          <p:cNvPr id="3" name="Content Placeholder 2">
            <a:extLst>
              <a:ext uri="{FF2B5EF4-FFF2-40B4-BE49-F238E27FC236}">
                <a16:creationId xmlns:a16="http://schemas.microsoft.com/office/drawing/2014/main" id="{4EC1927F-1106-FE43-B2BD-122C98BF4075}"/>
              </a:ext>
            </a:extLst>
          </p:cNvPr>
          <p:cNvSpPr>
            <a:spLocks noGrp="1"/>
          </p:cNvSpPr>
          <p:nvPr>
            <p:ph idx="1"/>
          </p:nvPr>
        </p:nvSpPr>
        <p:spPr>
          <a:xfrm>
            <a:off x="5232401" y="1721579"/>
            <a:ext cx="6140449" cy="3952648"/>
          </a:xfrm>
        </p:spPr>
        <p:txBody>
          <a:bodyPr>
            <a:normAutofit/>
          </a:bodyPr>
          <a:lstStyle/>
          <a:p>
            <a:pPr marL="182880" indent="-182880" algn="r" defTabSz="914400" rtl="1" eaLnBrk="1" latinLnBrk="0" hangingPunct="1">
              <a:spcBef>
                <a:spcPts val="900"/>
              </a:spcBef>
              <a:spcAft>
                <a:spcPts val="0"/>
              </a:spcAft>
              <a:buClr>
                <a:schemeClr val="tx1">
                  <a:lumMod val="85000"/>
                  <a:lumOff val="15000"/>
                </a:schemeClr>
              </a:buClr>
              <a:buFont typeface="Garamond" pitchFamily="18" charset="0"/>
              <a:buChar char="◦"/>
            </a:pPr>
            <a:r>
              <a:rPr lang="he-IL" sz="2400" dirty="0" err="1">
                <a:solidFill>
                  <a:schemeClr val="tx1">
                    <a:alpha val="80000"/>
                  </a:schemeClr>
                </a:solidFill>
              </a:rPr>
              <a:t>באולטראסאונד</a:t>
            </a:r>
            <a:r>
              <a:rPr lang="he-IL" sz="2400" dirty="0">
                <a:solidFill>
                  <a:schemeClr val="tx1">
                    <a:alpha val="80000"/>
                  </a:schemeClr>
                </a:solidFill>
              </a:rPr>
              <a:t> שבוצע בגיל 18 שבועות במהלך </a:t>
            </a:r>
            <a:r>
              <a:rPr lang="he-IL" sz="2400" dirty="0" err="1">
                <a:solidFill>
                  <a:schemeClr val="tx1">
                    <a:alpha val="80000"/>
                  </a:schemeClr>
                </a:solidFill>
              </a:rPr>
              <a:t>ההריון</a:t>
            </a:r>
            <a:r>
              <a:rPr lang="he-IL" sz="2400" dirty="0">
                <a:solidFill>
                  <a:schemeClr val="tx1">
                    <a:alpha val="80000"/>
                  </a:schemeClr>
                </a:solidFill>
              </a:rPr>
              <a:t> אצל אישה בריאה בת 34 נצפה תפליט </a:t>
            </a:r>
            <a:r>
              <a:rPr lang="he-IL" sz="2400" dirty="0" err="1">
                <a:solidFill>
                  <a:schemeClr val="tx1">
                    <a:alpha val="80000"/>
                  </a:schemeClr>
                </a:solidFill>
              </a:rPr>
              <a:t>פלאורלי</a:t>
            </a:r>
            <a:r>
              <a:rPr lang="he-IL" sz="2400" dirty="0">
                <a:solidFill>
                  <a:schemeClr val="tx1">
                    <a:alpha val="80000"/>
                  </a:schemeClr>
                </a:solidFill>
              </a:rPr>
              <a:t> משמאל בקוטר 3.8 על 3 ס״מ בעוברית. יש סטיה קלה של </a:t>
            </a:r>
            <a:r>
              <a:rPr lang="he-IL" sz="2400" dirty="0" err="1">
                <a:solidFill>
                  <a:schemeClr val="tx1">
                    <a:alpha val="80000"/>
                  </a:schemeClr>
                </a:solidFill>
              </a:rPr>
              <a:t>מדיאסטינום</a:t>
            </a:r>
            <a:r>
              <a:rPr lang="he-IL" sz="2400" dirty="0">
                <a:solidFill>
                  <a:schemeClr val="tx1">
                    <a:alpha val="80000"/>
                  </a:schemeClr>
                </a:solidFill>
              </a:rPr>
              <a:t> לימין ומיעוט מי שפיר. </a:t>
            </a:r>
            <a:r>
              <a:rPr lang="he-IL" sz="2400" dirty="0" err="1">
                <a:solidFill>
                  <a:schemeClr val="tx1">
                    <a:alpha val="80000"/>
                  </a:schemeClr>
                </a:solidFill>
              </a:rPr>
              <a:t>סהכ</a:t>
            </a:r>
            <a:r>
              <a:rPr lang="he-IL" sz="2400" dirty="0">
                <a:solidFill>
                  <a:schemeClr val="tx1">
                    <a:alpha val="80000"/>
                  </a:schemeClr>
                </a:solidFill>
              </a:rPr>
              <a:t> שאר הסקירה תקינה. </a:t>
            </a:r>
          </a:p>
          <a:p>
            <a:pPr lvl="1" algn="r" rtl="1">
              <a:spcBef>
                <a:spcPts val="900"/>
              </a:spcBef>
            </a:pPr>
            <a:r>
              <a:rPr lang="he-IL" dirty="0">
                <a:solidFill>
                  <a:schemeClr val="tx1">
                    <a:alpha val="80000"/>
                  </a:schemeClr>
                </a:solidFill>
              </a:rPr>
              <a:t>מהי האבחנה המבדלת העיקרית </a:t>
            </a:r>
            <a:r>
              <a:rPr lang="he-IL" dirty="0" err="1">
                <a:solidFill>
                  <a:schemeClr val="tx1">
                    <a:alpha val="80000"/>
                  </a:schemeClr>
                </a:solidFill>
              </a:rPr>
              <a:t>לתפליט</a:t>
            </a:r>
            <a:r>
              <a:rPr lang="he-IL" dirty="0">
                <a:solidFill>
                  <a:schemeClr val="tx1">
                    <a:alpha val="80000"/>
                  </a:schemeClr>
                </a:solidFill>
              </a:rPr>
              <a:t> </a:t>
            </a:r>
            <a:r>
              <a:rPr lang="he-IL" dirty="0" err="1">
                <a:solidFill>
                  <a:schemeClr val="tx1">
                    <a:alpha val="80000"/>
                  </a:schemeClr>
                </a:solidFill>
              </a:rPr>
              <a:t>פלאורלי</a:t>
            </a:r>
            <a:r>
              <a:rPr lang="he-IL" dirty="0">
                <a:solidFill>
                  <a:schemeClr val="tx1">
                    <a:alpha val="80000"/>
                  </a:schemeClr>
                </a:solidFill>
              </a:rPr>
              <a:t> אצל העובר?</a:t>
            </a:r>
          </a:p>
          <a:p>
            <a:pPr lvl="1" algn="r" rtl="1">
              <a:spcBef>
                <a:spcPts val="900"/>
              </a:spcBef>
            </a:pPr>
            <a:r>
              <a:rPr lang="he-IL" dirty="0">
                <a:solidFill>
                  <a:schemeClr val="tx1">
                    <a:alpha val="80000"/>
                  </a:schemeClr>
                </a:solidFill>
              </a:rPr>
              <a:t>האם יש לשקול התערבות תוך רחמית בשלב זה? </a:t>
            </a:r>
            <a:endParaRPr lang="en-IL" dirty="0">
              <a:solidFill>
                <a:schemeClr val="tx1">
                  <a:alpha val="80000"/>
                </a:schemeClr>
              </a:solidFill>
            </a:endParaRPr>
          </a:p>
        </p:txBody>
      </p:sp>
    </p:spTree>
    <p:extLst>
      <p:ext uri="{BB962C8B-B14F-4D97-AF65-F5344CB8AC3E}">
        <p14:creationId xmlns:p14="http://schemas.microsoft.com/office/powerpoint/2010/main" val="1894392324"/>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5998C-5953-7E42-B7E6-11E01FBEA498}"/>
              </a:ext>
            </a:extLst>
          </p:cNvPr>
          <p:cNvSpPr>
            <a:spLocks noGrp="1"/>
          </p:cNvSpPr>
          <p:nvPr>
            <p:ph type="title"/>
          </p:nvPr>
        </p:nvSpPr>
        <p:spPr/>
        <p:txBody>
          <a:bodyPr/>
          <a:lstStyle/>
          <a:p>
            <a:pPr algn="l" defTabSz="914400" rtl="1" eaLnBrk="1" latinLnBrk="0" hangingPunct="1">
              <a:lnSpc>
                <a:spcPct val="90000"/>
              </a:lnSpc>
              <a:spcBef>
                <a:spcPct val="0"/>
              </a:spcBef>
              <a:buNone/>
            </a:pPr>
            <a:r>
              <a:rPr lang="he-IL" dirty="0"/>
              <a:t>כרטיסיה </a:t>
            </a:r>
            <a:r>
              <a:rPr lang="en-US" dirty="0"/>
              <a:t>3</a:t>
            </a:r>
            <a:endParaRPr lang="en-IL" dirty="0"/>
          </a:p>
        </p:txBody>
      </p:sp>
      <p:sp>
        <p:nvSpPr>
          <p:cNvPr id="3" name="Content Placeholder 2">
            <a:extLst>
              <a:ext uri="{FF2B5EF4-FFF2-40B4-BE49-F238E27FC236}">
                <a16:creationId xmlns:a16="http://schemas.microsoft.com/office/drawing/2014/main" id="{4EC1927F-1106-FE43-B2BD-122C98BF4075}"/>
              </a:ext>
            </a:extLst>
          </p:cNvPr>
          <p:cNvSpPr>
            <a:spLocks noGrp="1"/>
          </p:cNvSpPr>
          <p:nvPr>
            <p:ph idx="1"/>
          </p:nvPr>
        </p:nvSpPr>
        <p:spPr/>
        <p:txBody>
          <a:bodyPr>
            <a:normAutofit fontScale="92500" lnSpcReduction="10000"/>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err="1"/>
              <a:t>באולטראסאונד</a:t>
            </a:r>
            <a:r>
              <a:rPr lang="he-IL" dirty="0"/>
              <a:t> שבוצע בגיל 18 שבועות במהלך </a:t>
            </a:r>
            <a:r>
              <a:rPr lang="he-IL" dirty="0" err="1"/>
              <a:t>ההריון</a:t>
            </a:r>
            <a:r>
              <a:rPr lang="he-IL" dirty="0"/>
              <a:t> אצל אישה בריאה בת 34 נצפה תפליט </a:t>
            </a:r>
            <a:r>
              <a:rPr lang="he-IL" dirty="0" err="1"/>
              <a:t>פלאורלי</a:t>
            </a:r>
            <a:r>
              <a:rPr lang="he-IL" dirty="0"/>
              <a:t> משמאל בקוטר 3.8 על 3 ס״מ בעוברית. יש </a:t>
            </a:r>
            <a:r>
              <a:rPr lang="he-IL" dirty="0" err="1"/>
              <a:t>סטיה</a:t>
            </a:r>
            <a:r>
              <a:rPr lang="he-IL" dirty="0"/>
              <a:t> קלה של </a:t>
            </a:r>
            <a:r>
              <a:rPr lang="he-IL" dirty="0" err="1"/>
              <a:t>מדיאסטינום</a:t>
            </a:r>
            <a:r>
              <a:rPr lang="he-IL" dirty="0"/>
              <a:t> לימין ומיעוט מי שפיר. </a:t>
            </a:r>
            <a:r>
              <a:rPr lang="he-IL" dirty="0" err="1"/>
              <a:t>סהכ</a:t>
            </a:r>
            <a:r>
              <a:rPr lang="he-IL" dirty="0"/>
              <a:t> שאר הסקירה תקינה. </a:t>
            </a:r>
          </a:p>
          <a:p>
            <a:pPr lvl="1" algn="r" rtl="1">
              <a:spcBef>
                <a:spcPts val="900"/>
              </a:spcBef>
            </a:pPr>
            <a:r>
              <a:rPr lang="he-IL" dirty="0"/>
              <a:t>מהי האבחנה המבדלת העיקרית </a:t>
            </a:r>
            <a:r>
              <a:rPr lang="he-IL" dirty="0" err="1"/>
              <a:t>לתפליט</a:t>
            </a:r>
            <a:r>
              <a:rPr lang="he-IL" dirty="0"/>
              <a:t> </a:t>
            </a:r>
            <a:r>
              <a:rPr lang="he-IL" dirty="0" err="1"/>
              <a:t>פלאורלי</a:t>
            </a:r>
            <a:r>
              <a:rPr lang="he-IL" dirty="0"/>
              <a:t> אצל העובר?</a:t>
            </a:r>
          </a:p>
          <a:p>
            <a:pPr lvl="1" algn="r" rtl="1">
              <a:spcBef>
                <a:spcPts val="900"/>
              </a:spcBef>
            </a:pPr>
            <a:r>
              <a:rPr lang="he-IL" dirty="0"/>
              <a:t>תפליט </a:t>
            </a:r>
            <a:r>
              <a:rPr lang="he-IL" dirty="0" err="1"/>
              <a:t>פלאורלי</a:t>
            </a:r>
            <a:r>
              <a:rPr lang="he-IL" dirty="0"/>
              <a:t> יכול להיות ממקור של </a:t>
            </a:r>
            <a:r>
              <a:rPr lang="he-IL" dirty="0" err="1"/>
              <a:t>כילותורקס</a:t>
            </a:r>
            <a:r>
              <a:rPr lang="he-IL" dirty="0"/>
              <a:t>, זוהי האבחנה המבדלת העיקרית. לרוב זה </a:t>
            </a:r>
            <a:r>
              <a:rPr lang="he-IL" dirty="0" err="1"/>
              <a:t>אידיופתי</a:t>
            </a:r>
            <a:r>
              <a:rPr lang="he-IL" dirty="0"/>
              <a:t> אבל יכול להיות מקושר </a:t>
            </a:r>
            <a:r>
              <a:rPr lang="he-IL" dirty="0" err="1"/>
              <a:t>במלפורמציה</a:t>
            </a:r>
            <a:r>
              <a:rPr lang="he-IL" dirty="0"/>
              <a:t> </a:t>
            </a:r>
            <a:r>
              <a:rPr lang="he-IL" dirty="0" err="1"/>
              <a:t>לימפטית</a:t>
            </a:r>
            <a:r>
              <a:rPr lang="he-IL" dirty="0"/>
              <a:t>, </a:t>
            </a:r>
            <a:r>
              <a:rPr lang="he-IL" dirty="0" err="1"/>
              <a:t>סקווסטרציה</a:t>
            </a:r>
            <a:r>
              <a:rPr lang="he-IL" dirty="0"/>
              <a:t>, או מום לבבי. </a:t>
            </a:r>
          </a:p>
          <a:p>
            <a:pPr lvl="1" algn="r" rtl="1">
              <a:spcBef>
                <a:spcPts val="900"/>
              </a:spcBef>
            </a:pPr>
            <a:r>
              <a:rPr lang="he-IL" dirty="0"/>
              <a:t>האם יש לשקול התערבות תוך רחמית בשלב זה? </a:t>
            </a:r>
          </a:p>
          <a:p>
            <a:pPr lvl="1" algn="r" rtl="1">
              <a:spcBef>
                <a:spcPts val="900"/>
              </a:spcBef>
            </a:pPr>
            <a:r>
              <a:rPr lang="he-IL" dirty="0"/>
              <a:t>האינדיקציה לניקוז תפליט </a:t>
            </a:r>
            <a:r>
              <a:rPr lang="he-IL" dirty="0" err="1"/>
              <a:t>פלאורלי</a:t>
            </a:r>
            <a:r>
              <a:rPr lang="he-IL" dirty="0"/>
              <a:t> הינה חשש להתפתחות של </a:t>
            </a:r>
            <a:r>
              <a:rPr lang="he-IL" dirty="0" err="1"/>
              <a:t>הידרופס</a:t>
            </a:r>
            <a:r>
              <a:rPr lang="he-IL" dirty="0"/>
              <a:t>- כלומר הצטברות של נוזל בלפחות שניים או יותר מדורים בעובר- מיימת, תפליט </a:t>
            </a:r>
            <a:r>
              <a:rPr lang="he-IL" dirty="0" err="1"/>
              <a:t>פלאורלי</a:t>
            </a:r>
            <a:r>
              <a:rPr lang="he-IL" dirty="0"/>
              <a:t>, תפליט </a:t>
            </a:r>
            <a:r>
              <a:rPr lang="he-IL" dirty="0" err="1"/>
              <a:t>פריקרדיאלי</a:t>
            </a:r>
            <a:r>
              <a:rPr lang="he-IL" dirty="0"/>
              <a:t> או עדות לבצקת. מאחר ואין </a:t>
            </a:r>
            <a:r>
              <a:rPr lang="he-IL" dirty="0" err="1"/>
              <a:t>סטיה</a:t>
            </a:r>
            <a:r>
              <a:rPr lang="he-IL" dirty="0"/>
              <a:t> משמעותית של </a:t>
            </a:r>
            <a:r>
              <a:rPr lang="he-IL" dirty="0" err="1"/>
              <a:t>המדיאסטינום</a:t>
            </a:r>
            <a:r>
              <a:rPr lang="he-IL" dirty="0"/>
              <a:t> והתינוקת </a:t>
            </a:r>
            <a:r>
              <a:rPr lang="he-IL" dirty="0" err="1"/>
              <a:t>סהכ</a:t>
            </a:r>
            <a:r>
              <a:rPr lang="he-IL" dirty="0"/>
              <a:t> במצב כללי טוב, ניתן בשלב זה להמשיך לעקוב ולראות האם יש ספיגה של הנוזל ולקבוע סונר ביקורת בתוך שבוע- שבועיים. </a:t>
            </a:r>
            <a:endParaRPr lang="en-IL" dirty="0"/>
          </a:p>
        </p:txBody>
      </p:sp>
    </p:spTree>
    <p:extLst>
      <p:ext uri="{BB962C8B-B14F-4D97-AF65-F5344CB8AC3E}">
        <p14:creationId xmlns:p14="http://schemas.microsoft.com/office/powerpoint/2010/main" val="29403510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AECCE-3935-3E49-A057-01D5E2ABC211}"/>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DA5EF630-A2AD-A14A-85FD-BAAD876DAD85}"/>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בסונר המבוצע שבוע לאחר מכן יש החמרה </a:t>
            </a:r>
            <a:r>
              <a:rPr lang="he-IL" dirty="0" err="1"/>
              <a:t>בהידרותורקס</a:t>
            </a:r>
            <a:r>
              <a:rPr lang="he-IL" dirty="0"/>
              <a:t> ל- 4.7 על 4 ס״מ, הוא תופס 75% מבית החזה השמאלי, ויש </a:t>
            </a:r>
            <a:r>
              <a:rPr lang="he-IL" dirty="0" err="1"/>
              <a:t>סטיה</a:t>
            </a:r>
            <a:r>
              <a:rPr lang="he-IL" dirty="0"/>
              <a:t> משמעותית לימין. יש בצקת קלה של העור, סביב 5 </a:t>
            </a:r>
            <a:r>
              <a:rPr lang="he-IL" dirty="0" err="1"/>
              <a:t>ממ</a:t>
            </a:r>
            <a:r>
              <a:rPr lang="he-IL" dirty="0"/>
              <a:t>. </a:t>
            </a:r>
          </a:p>
          <a:p>
            <a:pPr lvl="1" algn="r" rtl="1">
              <a:spcBef>
                <a:spcPts val="900"/>
              </a:spcBef>
            </a:pPr>
            <a:r>
              <a:rPr lang="he-IL" dirty="0"/>
              <a:t>מה השלב הבא? </a:t>
            </a:r>
          </a:p>
          <a:p>
            <a:pPr lvl="1" algn="r" rtl="1">
              <a:spcBef>
                <a:spcPts val="900"/>
              </a:spcBef>
            </a:pPr>
            <a:endParaRPr lang="en-IL" dirty="0"/>
          </a:p>
        </p:txBody>
      </p:sp>
    </p:spTree>
    <p:extLst>
      <p:ext uri="{BB962C8B-B14F-4D97-AF65-F5344CB8AC3E}">
        <p14:creationId xmlns:p14="http://schemas.microsoft.com/office/powerpoint/2010/main" val="3679645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AECCE-3935-3E49-A057-01D5E2ABC211}"/>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DA5EF630-A2AD-A14A-85FD-BAAD876DAD85}"/>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בסונר המבוצע שבוע לאחר מכן יש החמרה </a:t>
            </a:r>
            <a:r>
              <a:rPr lang="he-IL" dirty="0" err="1"/>
              <a:t>בהידרותורקס</a:t>
            </a:r>
            <a:r>
              <a:rPr lang="he-IL" dirty="0"/>
              <a:t> ל- 4.7 על 4 ס״מ, הוא תופס 75% מבית החזה השמאלי, ויש </a:t>
            </a:r>
            <a:r>
              <a:rPr lang="he-IL" dirty="0" err="1"/>
              <a:t>סטיה</a:t>
            </a:r>
            <a:r>
              <a:rPr lang="he-IL" dirty="0"/>
              <a:t> משמעותית לימין. יש בצקת קלה של העור, סביב 5 </a:t>
            </a:r>
            <a:r>
              <a:rPr lang="he-IL" dirty="0" err="1"/>
              <a:t>ממ</a:t>
            </a:r>
            <a:r>
              <a:rPr lang="he-IL" dirty="0"/>
              <a:t>. </a:t>
            </a:r>
          </a:p>
          <a:p>
            <a:pPr lvl="1" algn="r" rtl="1">
              <a:spcBef>
                <a:spcPts val="900"/>
              </a:spcBef>
            </a:pPr>
            <a:r>
              <a:rPr lang="he-IL" dirty="0"/>
              <a:t>מה השלב הבא? </a:t>
            </a:r>
          </a:p>
          <a:p>
            <a:pPr lvl="1" algn="r" rtl="1">
              <a:spcBef>
                <a:spcPts val="900"/>
              </a:spcBef>
            </a:pPr>
            <a:r>
              <a:rPr lang="he-IL" dirty="0"/>
              <a:t>כעת יש לנו החמרה במצב </a:t>
            </a:r>
            <a:r>
              <a:rPr lang="he-IL" dirty="0" err="1"/>
              <a:t>והידרותורקס</a:t>
            </a:r>
            <a:r>
              <a:rPr lang="he-IL" dirty="0"/>
              <a:t> משמעותי בשילוב של בצקת עורית המעידה על התפתחות של </a:t>
            </a:r>
            <a:r>
              <a:rPr lang="he-IL" dirty="0" err="1"/>
              <a:t>הידרופס</a:t>
            </a:r>
            <a:r>
              <a:rPr lang="he-IL" dirty="0"/>
              <a:t>. יש להמליץ על התערבות תוך רחמית לביצוע הכנסת שאנט </a:t>
            </a:r>
            <a:r>
              <a:rPr lang="he-IL" dirty="0" err="1"/>
              <a:t>תורקו-אמניוטי</a:t>
            </a:r>
            <a:r>
              <a:rPr lang="he-IL" dirty="0"/>
              <a:t>. </a:t>
            </a:r>
          </a:p>
          <a:p>
            <a:pPr lvl="1" algn="r" rtl="1">
              <a:spcBef>
                <a:spcPts val="900"/>
              </a:spcBef>
            </a:pPr>
            <a:endParaRPr lang="en-IL" dirty="0"/>
          </a:p>
        </p:txBody>
      </p:sp>
    </p:spTree>
    <p:extLst>
      <p:ext uri="{BB962C8B-B14F-4D97-AF65-F5344CB8AC3E}">
        <p14:creationId xmlns:p14="http://schemas.microsoft.com/office/powerpoint/2010/main" val="21101079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A0831-0F4A-BE48-A0F2-C5A1A694D9AF}"/>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963E6CD6-0ED3-E646-A656-E3F08DF6E809}"/>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מוכנס שאנט </a:t>
            </a:r>
            <a:r>
              <a:rPr lang="he-IL" dirty="0" err="1"/>
              <a:t>תורקו-אמניוטי</a:t>
            </a:r>
            <a:r>
              <a:rPr lang="he-IL" dirty="0"/>
              <a:t> ויש רזולוציה של </a:t>
            </a:r>
            <a:r>
              <a:rPr lang="he-IL" dirty="0" err="1"/>
              <a:t>התפליט</a:t>
            </a:r>
            <a:r>
              <a:rPr lang="he-IL" dirty="0"/>
              <a:t>. </a:t>
            </a:r>
          </a:p>
          <a:p>
            <a:pPr lvl="1" algn="r" rtl="1">
              <a:spcBef>
                <a:spcPts val="900"/>
              </a:spcBef>
            </a:pPr>
            <a:r>
              <a:rPr lang="he-IL" dirty="0"/>
              <a:t>כיצד ניתן לאבחן שאכן מדובר </a:t>
            </a:r>
            <a:r>
              <a:rPr lang="he-IL" dirty="0" err="1"/>
              <a:t>בכילותורקס</a:t>
            </a:r>
            <a:r>
              <a:rPr lang="he-IL" dirty="0"/>
              <a:t> אצל העוברית בבדיקה? </a:t>
            </a:r>
          </a:p>
          <a:p>
            <a:pPr lvl="1" algn="r" rtl="1">
              <a:spcBef>
                <a:spcPts val="900"/>
              </a:spcBef>
            </a:pPr>
            <a:r>
              <a:rPr lang="he-IL" dirty="0"/>
              <a:t>איך לבצע מעקב למשך שאר </a:t>
            </a:r>
            <a:r>
              <a:rPr lang="he-IL" dirty="0" err="1"/>
              <a:t>ההריון</a:t>
            </a:r>
            <a:r>
              <a:rPr lang="he-IL" dirty="0"/>
              <a:t>? </a:t>
            </a:r>
            <a:endParaRPr lang="en-IL" dirty="0"/>
          </a:p>
        </p:txBody>
      </p:sp>
    </p:spTree>
    <p:extLst>
      <p:ext uri="{BB962C8B-B14F-4D97-AF65-F5344CB8AC3E}">
        <p14:creationId xmlns:p14="http://schemas.microsoft.com/office/powerpoint/2010/main" val="17873632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A0831-0F4A-BE48-A0F2-C5A1A694D9AF}"/>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963E6CD6-0ED3-E646-A656-E3F08DF6E809}"/>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מוכנס שאנט </a:t>
            </a:r>
            <a:r>
              <a:rPr lang="he-IL" dirty="0" err="1"/>
              <a:t>תורקו-אמניוטי</a:t>
            </a:r>
            <a:r>
              <a:rPr lang="he-IL" dirty="0"/>
              <a:t> ויש רזולוציה של </a:t>
            </a:r>
            <a:r>
              <a:rPr lang="he-IL" dirty="0" err="1"/>
              <a:t>התפליט</a:t>
            </a:r>
            <a:r>
              <a:rPr lang="he-IL" dirty="0"/>
              <a:t>. </a:t>
            </a:r>
          </a:p>
          <a:p>
            <a:pPr lvl="1" algn="r" rtl="1">
              <a:spcBef>
                <a:spcPts val="900"/>
              </a:spcBef>
            </a:pPr>
            <a:r>
              <a:rPr lang="he-IL" dirty="0"/>
              <a:t>כיצד ניתן לאבחן שאכן מדובר </a:t>
            </a:r>
            <a:r>
              <a:rPr lang="he-IL" dirty="0" err="1"/>
              <a:t>בכילותורקס</a:t>
            </a:r>
            <a:r>
              <a:rPr lang="he-IL" dirty="0"/>
              <a:t> אצל העוברית בבדיקה? </a:t>
            </a:r>
          </a:p>
          <a:p>
            <a:pPr lvl="1" algn="r" rtl="1">
              <a:spcBef>
                <a:spcPts val="900"/>
              </a:spcBef>
            </a:pPr>
            <a:r>
              <a:rPr lang="he-IL" dirty="0" err="1"/>
              <a:t>כילותורקס</a:t>
            </a:r>
            <a:r>
              <a:rPr lang="he-IL" dirty="0"/>
              <a:t> מאופיין בכימיה בטריגליצרידים מעל 200, ובמשטח- לימפוציטים מעל 90%. </a:t>
            </a:r>
          </a:p>
          <a:p>
            <a:pPr lvl="1" algn="r" rtl="1">
              <a:spcBef>
                <a:spcPts val="900"/>
              </a:spcBef>
            </a:pPr>
            <a:r>
              <a:rPr lang="he-IL" dirty="0"/>
              <a:t>איך לבצע מעקב למשך שאר </a:t>
            </a:r>
            <a:r>
              <a:rPr lang="he-IL" dirty="0" err="1"/>
              <a:t>ההריון</a:t>
            </a:r>
            <a:r>
              <a:rPr lang="he-IL" dirty="0"/>
              <a:t>? </a:t>
            </a:r>
          </a:p>
          <a:p>
            <a:pPr lvl="1" algn="r" rtl="1">
              <a:spcBef>
                <a:spcPts val="900"/>
              </a:spcBef>
            </a:pPr>
            <a:r>
              <a:rPr lang="he-IL" dirty="0"/>
              <a:t>יש לזמן את האם לביצוע סונר ביקורת פעמיים בשבוע, היות והכנסת שאנט לא תמיד מתבטאת ברזולוציה ולפעמים בהמשך נכשלת ומקושרת בשיעורי תמותה. בנוסף יש לתת בהמשך סטרואידים לצורך הבשלת הריאות. </a:t>
            </a:r>
            <a:endParaRPr lang="en-IL" dirty="0"/>
          </a:p>
        </p:txBody>
      </p:sp>
    </p:spTree>
    <p:extLst>
      <p:ext uri="{BB962C8B-B14F-4D97-AF65-F5344CB8AC3E}">
        <p14:creationId xmlns:p14="http://schemas.microsoft.com/office/powerpoint/2010/main" val="34179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9D180-1B5E-E249-96E9-EC03C55594B0}"/>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A8672ABE-13CD-E94F-95A1-5049312C46CF}"/>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המשך מעקב של </a:t>
            </a:r>
            <a:r>
              <a:rPr lang="he-IL" dirty="0" err="1"/>
              <a:t>ההריון</a:t>
            </a:r>
            <a:r>
              <a:rPr lang="he-IL" dirty="0"/>
              <a:t> מדגים רזולוציה טובה עם התפשטות ריאה וללא סטית </a:t>
            </a:r>
            <a:r>
              <a:rPr lang="he-IL" dirty="0" err="1"/>
              <a:t>מדיאסטינום</a:t>
            </a:r>
            <a:r>
              <a:rPr lang="he-IL" dirty="0"/>
              <a:t>. בלידה יש תינוקת בריאה ללא סימפטומים. צילום חזה ביום השני לחיים מדגים את </a:t>
            </a:r>
            <a:r>
              <a:rPr lang="he-IL" dirty="0" err="1"/>
              <a:t>השאנט</a:t>
            </a:r>
            <a:r>
              <a:rPr lang="he-IL" dirty="0"/>
              <a:t> בתוך בית החזה השמאלי, ללא עדות </a:t>
            </a:r>
            <a:r>
              <a:rPr lang="he-IL" dirty="0" err="1"/>
              <a:t>לתפליט</a:t>
            </a:r>
            <a:r>
              <a:rPr lang="he-IL" dirty="0"/>
              <a:t> שאריתי. </a:t>
            </a:r>
          </a:p>
          <a:p>
            <a:pPr lvl="1" algn="r" rtl="1">
              <a:spcBef>
                <a:spcPts val="900"/>
              </a:spcBef>
            </a:pPr>
            <a:r>
              <a:rPr lang="he-IL" dirty="0"/>
              <a:t>האם תמליץ על הוצאה כירורגית של </a:t>
            </a:r>
            <a:r>
              <a:rPr lang="he-IL" dirty="0" err="1"/>
              <a:t>השאנט</a:t>
            </a:r>
            <a:r>
              <a:rPr lang="he-IL" dirty="0"/>
              <a:t>? במה זה תלוי? </a:t>
            </a:r>
          </a:p>
          <a:p>
            <a:pPr lvl="1" algn="r" rtl="1">
              <a:spcBef>
                <a:spcPts val="900"/>
              </a:spcBef>
            </a:pPr>
            <a:endParaRPr lang="en-IL" dirty="0"/>
          </a:p>
        </p:txBody>
      </p:sp>
    </p:spTree>
    <p:extLst>
      <p:ext uri="{BB962C8B-B14F-4D97-AF65-F5344CB8AC3E}">
        <p14:creationId xmlns:p14="http://schemas.microsoft.com/office/powerpoint/2010/main" val="35723435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9D180-1B5E-E249-96E9-EC03C55594B0}"/>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A8672ABE-13CD-E94F-95A1-5049312C46CF}"/>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המשך מעקב של </a:t>
            </a:r>
            <a:r>
              <a:rPr lang="he-IL" dirty="0" err="1"/>
              <a:t>ההריון</a:t>
            </a:r>
            <a:r>
              <a:rPr lang="he-IL" dirty="0"/>
              <a:t> מדגים רזולוציה טובה עם התפשטות ריאה וללא סטית </a:t>
            </a:r>
            <a:r>
              <a:rPr lang="he-IL" dirty="0" err="1"/>
              <a:t>מדיאסטינום</a:t>
            </a:r>
            <a:r>
              <a:rPr lang="he-IL" dirty="0"/>
              <a:t>. בלידה יש תינוקת בריאה ללא סימפטומים. צילום חזה ביום השני לחיים מדגים את </a:t>
            </a:r>
            <a:r>
              <a:rPr lang="he-IL" dirty="0" err="1"/>
              <a:t>השאנט</a:t>
            </a:r>
            <a:r>
              <a:rPr lang="he-IL" dirty="0"/>
              <a:t> בתוך בית החזה השמאלי, ללא עדות </a:t>
            </a:r>
            <a:r>
              <a:rPr lang="he-IL" dirty="0" err="1"/>
              <a:t>לתפליט</a:t>
            </a:r>
            <a:r>
              <a:rPr lang="he-IL" dirty="0"/>
              <a:t> שאריתי. </a:t>
            </a:r>
          </a:p>
          <a:p>
            <a:pPr lvl="1" algn="r" rtl="1">
              <a:spcBef>
                <a:spcPts val="900"/>
              </a:spcBef>
            </a:pPr>
            <a:r>
              <a:rPr lang="he-IL" dirty="0"/>
              <a:t>האם תמליץ על הוצאה כירורגית של </a:t>
            </a:r>
            <a:r>
              <a:rPr lang="he-IL" dirty="0" err="1"/>
              <a:t>השאנט</a:t>
            </a:r>
            <a:r>
              <a:rPr lang="he-IL" dirty="0"/>
              <a:t>? במה זה תלוי? </a:t>
            </a:r>
          </a:p>
          <a:p>
            <a:pPr lvl="1" algn="r" rtl="1">
              <a:spcBef>
                <a:spcPts val="900"/>
              </a:spcBef>
            </a:pPr>
            <a:r>
              <a:rPr lang="he-IL" dirty="0"/>
              <a:t>ניתן להמשיך לעקוב- לא </a:t>
            </a:r>
            <a:r>
              <a:rPr lang="he-IL" dirty="0" err="1"/>
              <a:t>ככ</a:t>
            </a:r>
            <a:r>
              <a:rPr lang="he-IL" dirty="0"/>
              <a:t> מקושר בסיבוכים. ניתן לחכות לאחר התקופה </a:t>
            </a:r>
            <a:r>
              <a:rPr lang="he-IL" dirty="0" err="1"/>
              <a:t>הנאונטלית</a:t>
            </a:r>
            <a:r>
              <a:rPr lang="he-IL" dirty="0"/>
              <a:t> להוצאתו. </a:t>
            </a:r>
            <a:endParaRPr lang="en-IL" dirty="0"/>
          </a:p>
        </p:txBody>
      </p:sp>
    </p:spTree>
    <p:extLst>
      <p:ext uri="{BB962C8B-B14F-4D97-AF65-F5344CB8AC3E}">
        <p14:creationId xmlns:p14="http://schemas.microsoft.com/office/powerpoint/2010/main" val="30987010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התפוצצות של ענן אבקת חלקיקים בצבע לבן על רקע שחור">
            <a:extLst>
              <a:ext uri="{FF2B5EF4-FFF2-40B4-BE49-F238E27FC236}">
                <a16:creationId xmlns:a16="http://schemas.microsoft.com/office/drawing/2014/main" id="{8BA15A94-02B9-1062-6F92-B7FBC462BE41}"/>
              </a:ext>
            </a:extLst>
          </p:cNvPr>
          <p:cNvPicPr>
            <a:picLocks noChangeAspect="1"/>
          </p:cNvPicPr>
          <p:nvPr/>
        </p:nvPicPr>
        <p:blipFill rotWithShape="1">
          <a:blip r:embed="rId3"/>
          <a:srcRect l="10465" r="22945"/>
          <a:stretch/>
        </p:blipFill>
        <p:spPr>
          <a:xfrm>
            <a:off x="6103027" y="10"/>
            <a:ext cx="6088971" cy="6857990"/>
          </a:xfrm>
          <a:prstGeom prst="rect">
            <a:avLst/>
          </a:prstGeom>
        </p:spPr>
      </p:pic>
      <p:sp useBgFill="1">
        <p:nvSpPr>
          <p:cNvPr id="11" name="Rectangle 10">
            <a:extLst>
              <a:ext uri="{FF2B5EF4-FFF2-40B4-BE49-F238E27FC236}">
                <a16:creationId xmlns:a16="http://schemas.microsoft.com/office/drawing/2014/main" id="{59B296B9-C5A5-4E4F-9B60-C907B5F146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03025" cy="6858000"/>
          </a:xfrm>
          <a:prstGeom prst="rect">
            <a:avLst/>
          </a:prstGeom>
          <a:ln>
            <a:noFill/>
          </a:ln>
          <a:effectLst>
            <a:outerShdw blurRad="889000" dist="406400" dir="2154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D0300FD3-5AF1-6305-15FA-907807267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03025" cy="2285995"/>
          </a:xfrm>
          <a:prstGeom prst="rect">
            <a:avLst/>
          </a:prstGeom>
          <a:ln>
            <a:noFill/>
          </a:ln>
          <a:effectLst>
            <a:outerShdw blurRad="254000" dist="127000" dir="546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329690-2DE8-0446-8E78-3EBE7016BA5C}"/>
              </a:ext>
            </a:extLst>
          </p:cNvPr>
          <p:cNvSpPr>
            <a:spLocks noGrp="1"/>
          </p:cNvSpPr>
          <p:nvPr>
            <p:ph type="title"/>
          </p:nvPr>
        </p:nvSpPr>
        <p:spPr>
          <a:xfrm>
            <a:off x="761801" y="328512"/>
            <a:ext cx="4778387" cy="1628970"/>
          </a:xfrm>
        </p:spPr>
        <p:txBody>
          <a:bodyPr anchor="ctr">
            <a:normAutofit/>
          </a:bodyPr>
          <a:lstStyle/>
          <a:p>
            <a:pPr defTabSz="914400" rtl="1" eaLnBrk="1" latinLnBrk="0" hangingPunct="1">
              <a:spcBef>
                <a:spcPct val="0"/>
              </a:spcBef>
              <a:buNone/>
            </a:pPr>
            <a:r>
              <a:rPr lang="he-IL" sz="4000"/>
              <a:t>כרטיסיה </a:t>
            </a:r>
            <a:r>
              <a:rPr lang="en-US" sz="4000"/>
              <a:t>4</a:t>
            </a:r>
            <a:endParaRPr lang="en-IL" sz="4000"/>
          </a:p>
        </p:txBody>
      </p:sp>
      <p:sp>
        <p:nvSpPr>
          <p:cNvPr id="3" name="Content Placeholder 2">
            <a:extLst>
              <a:ext uri="{FF2B5EF4-FFF2-40B4-BE49-F238E27FC236}">
                <a16:creationId xmlns:a16="http://schemas.microsoft.com/office/drawing/2014/main" id="{221B6334-995C-6847-8ADF-28ACD3743E71}"/>
              </a:ext>
            </a:extLst>
          </p:cNvPr>
          <p:cNvSpPr>
            <a:spLocks noGrp="1"/>
          </p:cNvSpPr>
          <p:nvPr>
            <p:ph idx="1"/>
          </p:nvPr>
        </p:nvSpPr>
        <p:spPr>
          <a:xfrm>
            <a:off x="761801" y="2884929"/>
            <a:ext cx="4659756" cy="3374137"/>
          </a:xfrm>
        </p:spPr>
        <p:txBody>
          <a:bodyPr anchor="ctr">
            <a:normAutofit/>
          </a:bodyPr>
          <a:lstStyle/>
          <a:p>
            <a:pPr marL="0" indent="0" algn="just" defTabSz="914400" rtl="1" eaLnBrk="1" latinLnBrk="0" hangingPunct="1">
              <a:spcBef>
                <a:spcPts val="900"/>
              </a:spcBef>
              <a:spcAft>
                <a:spcPts val="0"/>
              </a:spcAft>
              <a:buClr>
                <a:schemeClr val="tx1">
                  <a:lumMod val="85000"/>
                  <a:lumOff val="15000"/>
                </a:schemeClr>
              </a:buClr>
              <a:buNone/>
            </a:pPr>
            <a:r>
              <a:rPr lang="he-IL" sz="1700" dirty="0"/>
              <a:t>נער בן 16 עם עבר של עישון ברקע אולם ללא מחלות אחרות מגיע עם סיפור של כאבים בחזה המתגברים בזמן נשימה עמוקה ב- 12 השעות האחרונות. בבדיקה הנער גבוה ורזה ונראה באי שקט משמעותי. </a:t>
            </a:r>
          </a:p>
          <a:p>
            <a:pPr marL="0" indent="0" algn="just" defTabSz="914400" rtl="1" eaLnBrk="1" latinLnBrk="0" hangingPunct="1">
              <a:spcBef>
                <a:spcPts val="900"/>
              </a:spcBef>
              <a:spcAft>
                <a:spcPts val="0"/>
              </a:spcAft>
              <a:buClr>
                <a:schemeClr val="tx1">
                  <a:lumMod val="85000"/>
                  <a:lumOff val="15000"/>
                </a:schemeClr>
              </a:buClr>
              <a:buNone/>
            </a:pPr>
            <a:r>
              <a:rPr lang="he-IL" sz="1700" dirty="0"/>
              <a:t>הסמנים החיוניים תקינים- לחצי דם תקינים, </a:t>
            </a:r>
            <a:r>
              <a:rPr lang="he-IL" sz="1700" dirty="0" err="1"/>
              <a:t>סטורציה</a:t>
            </a:r>
            <a:r>
              <a:rPr lang="he-IL" sz="1700" dirty="0"/>
              <a:t> שמורה, 22 נשימות לדקה. אין סטיית קנה, ובהאזנה יש כניסת אויר מופחתת בבירור מצד שמאל. צילום חזה מוזמן ומדגים </a:t>
            </a:r>
            <a:r>
              <a:rPr lang="he-IL" sz="1700" dirty="0" err="1"/>
              <a:t>פנאומותורקס</a:t>
            </a:r>
            <a:r>
              <a:rPr lang="he-IL" sz="1700" dirty="0"/>
              <a:t> גדול משמאל, ללא עדות לסטיית </a:t>
            </a:r>
            <a:r>
              <a:rPr lang="he-IL" sz="1700" dirty="0" err="1"/>
              <a:t>מדיאסטינום</a:t>
            </a:r>
            <a:r>
              <a:rPr lang="he-IL" sz="1700" dirty="0"/>
              <a:t>. </a:t>
            </a:r>
          </a:p>
          <a:p>
            <a:pPr marL="0" indent="0" algn="just" defTabSz="914400" rtl="1" eaLnBrk="1" latinLnBrk="0" hangingPunct="1">
              <a:spcBef>
                <a:spcPts val="900"/>
              </a:spcBef>
              <a:spcAft>
                <a:spcPts val="0"/>
              </a:spcAft>
              <a:buClr>
                <a:schemeClr val="tx1">
                  <a:lumMod val="85000"/>
                  <a:lumOff val="15000"/>
                </a:schemeClr>
              </a:buClr>
              <a:buNone/>
            </a:pPr>
            <a:r>
              <a:rPr lang="he-IL" sz="1700" dirty="0"/>
              <a:t>מהן האופציות ועל איזו אופציה נמליץ? </a:t>
            </a:r>
            <a:endParaRPr lang="en-IL" sz="1700" dirty="0"/>
          </a:p>
        </p:txBody>
      </p:sp>
    </p:spTree>
    <p:extLst>
      <p:ext uri="{BB962C8B-B14F-4D97-AF65-F5344CB8AC3E}">
        <p14:creationId xmlns:p14="http://schemas.microsoft.com/office/powerpoint/2010/main" val="19230322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29690-2DE8-0446-8E78-3EBE7016BA5C}"/>
              </a:ext>
            </a:extLst>
          </p:cNvPr>
          <p:cNvSpPr>
            <a:spLocks noGrp="1"/>
          </p:cNvSpPr>
          <p:nvPr>
            <p:ph type="title"/>
          </p:nvPr>
        </p:nvSpPr>
        <p:spPr/>
        <p:txBody>
          <a:bodyPr/>
          <a:lstStyle/>
          <a:p>
            <a:pPr algn="l" defTabSz="914400" rtl="1" eaLnBrk="1" latinLnBrk="0" hangingPunct="1">
              <a:lnSpc>
                <a:spcPct val="90000"/>
              </a:lnSpc>
              <a:spcBef>
                <a:spcPct val="0"/>
              </a:spcBef>
              <a:buNone/>
            </a:pPr>
            <a:r>
              <a:rPr lang="he-IL" dirty="0"/>
              <a:t>כרטיסיה </a:t>
            </a:r>
            <a:r>
              <a:rPr lang="en-US" dirty="0"/>
              <a:t>4</a:t>
            </a:r>
            <a:endParaRPr lang="en-IL" dirty="0"/>
          </a:p>
        </p:txBody>
      </p:sp>
      <p:sp>
        <p:nvSpPr>
          <p:cNvPr id="3" name="Content Placeholder 2">
            <a:extLst>
              <a:ext uri="{FF2B5EF4-FFF2-40B4-BE49-F238E27FC236}">
                <a16:creationId xmlns:a16="http://schemas.microsoft.com/office/drawing/2014/main" id="{221B6334-995C-6847-8ADF-28ACD3743E71}"/>
              </a:ext>
            </a:extLst>
          </p:cNvPr>
          <p:cNvSpPr>
            <a:spLocks noGrp="1"/>
          </p:cNvSpPr>
          <p:nvPr>
            <p:ph idx="1"/>
          </p:nvPr>
        </p:nvSpPr>
        <p:spPr/>
        <p:txBody>
          <a:bodyPr>
            <a:normAutofit fontScale="70000" lnSpcReduction="20000"/>
          </a:bodyPr>
          <a:lstStyle/>
          <a:p>
            <a:pPr marL="0" indent="0" algn="r" defTabSz="914400" rtl="1" eaLnBrk="1" latinLnBrk="0" hangingPunct="1">
              <a:lnSpc>
                <a:spcPct val="100000"/>
              </a:lnSpc>
              <a:spcBef>
                <a:spcPts val="900"/>
              </a:spcBef>
              <a:spcAft>
                <a:spcPts val="0"/>
              </a:spcAft>
              <a:buClr>
                <a:schemeClr val="tx1">
                  <a:lumMod val="85000"/>
                  <a:lumOff val="15000"/>
                </a:schemeClr>
              </a:buClr>
              <a:buNone/>
            </a:pPr>
            <a:r>
              <a:rPr lang="he-IL" dirty="0"/>
              <a:t>נער בן 16 עם עבר של עישון ברקע אולם ללא מחלות אחרות מגיע עם סיפור של כאבים בחזה המתגברים בזמן נשימה עמוקה ב- 12 השעות האחרונות. בבדיקה הנער גבוה ורזה ונראה באי שקט משמעותי. </a:t>
            </a:r>
          </a:p>
          <a:p>
            <a:pPr marL="0" indent="0" algn="r" defTabSz="914400" rtl="1" eaLnBrk="1" latinLnBrk="0" hangingPunct="1">
              <a:lnSpc>
                <a:spcPct val="100000"/>
              </a:lnSpc>
              <a:spcBef>
                <a:spcPts val="900"/>
              </a:spcBef>
              <a:spcAft>
                <a:spcPts val="0"/>
              </a:spcAft>
              <a:buClr>
                <a:schemeClr val="tx1">
                  <a:lumMod val="85000"/>
                  <a:lumOff val="15000"/>
                </a:schemeClr>
              </a:buClr>
              <a:buNone/>
            </a:pPr>
            <a:r>
              <a:rPr lang="he-IL" dirty="0"/>
              <a:t>הסמנים החיוניים תקינים- לחצי דם תקינים, </a:t>
            </a:r>
            <a:r>
              <a:rPr lang="he-IL" dirty="0" err="1"/>
              <a:t>סטורציה</a:t>
            </a:r>
            <a:r>
              <a:rPr lang="he-IL" dirty="0"/>
              <a:t> שמורה, 22 נשימות לדקה. אין סטיית קנה, ובהאזנה יש כניסת אויר מופחתת בבירור מצד שמאל. צילום חזה מוזמן ומדגים </a:t>
            </a:r>
            <a:r>
              <a:rPr lang="he-IL" dirty="0" err="1"/>
              <a:t>פנאומותורקס</a:t>
            </a:r>
            <a:r>
              <a:rPr lang="he-IL" dirty="0"/>
              <a:t> גדול משמאל, ללא עדות לסטיית </a:t>
            </a:r>
            <a:r>
              <a:rPr lang="he-IL" dirty="0" err="1"/>
              <a:t>מדיאסטינום</a:t>
            </a:r>
            <a:r>
              <a:rPr lang="he-IL" dirty="0"/>
              <a:t>. </a:t>
            </a:r>
          </a:p>
          <a:p>
            <a:pPr marL="0" indent="0" algn="r" defTabSz="914400" rtl="1" eaLnBrk="1" latinLnBrk="0" hangingPunct="1">
              <a:lnSpc>
                <a:spcPct val="100000"/>
              </a:lnSpc>
              <a:spcBef>
                <a:spcPts val="900"/>
              </a:spcBef>
              <a:spcAft>
                <a:spcPts val="0"/>
              </a:spcAft>
              <a:buClr>
                <a:schemeClr val="tx1">
                  <a:lumMod val="85000"/>
                  <a:lumOff val="15000"/>
                </a:schemeClr>
              </a:buClr>
              <a:buNone/>
            </a:pPr>
            <a:r>
              <a:rPr lang="he-IL" dirty="0"/>
              <a:t>מהן האופציות ועל איזו אופציה נמליץ?</a:t>
            </a:r>
            <a:endParaRPr lang="en-US" dirty="0"/>
          </a:p>
          <a:p>
            <a:pPr marL="0" indent="0" algn="r" defTabSz="914400" rtl="1" eaLnBrk="1" latinLnBrk="0" hangingPunct="1">
              <a:lnSpc>
                <a:spcPct val="100000"/>
              </a:lnSpc>
              <a:spcBef>
                <a:spcPts val="900"/>
              </a:spcBef>
              <a:spcAft>
                <a:spcPts val="0"/>
              </a:spcAft>
              <a:buClr>
                <a:schemeClr val="tx1">
                  <a:lumMod val="85000"/>
                  <a:lumOff val="15000"/>
                </a:schemeClr>
              </a:buClr>
              <a:buNone/>
            </a:pPr>
            <a:r>
              <a:rPr lang="he-IL" dirty="0"/>
              <a:t>מדובר בנער סימפטומטי המציג תמונה של </a:t>
            </a:r>
            <a:r>
              <a:rPr lang="he-IL" dirty="0" err="1"/>
              <a:t>פנאומותורקס</a:t>
            </a:r>
            <a:r>
              <a:rPr lang="he-IL" dirty="0"/>
              <a:t> גדול. האופציות הינן – </a:t>
            </a:r>
          </a:p>
          <a:p>
            <a:pPr marL="342900" indent="-342900" algn="r" defTabSz="914400" rtl="1" eaLnBrk="1" latinLnBrk="0" hangingPunct="1">
              <a:lnSpc>
                <a:spcPct val="100000"/>
              </a:lnSpc>
              <a:spcBef>
                <a:spcPts val="900"/>
              </a:spcBef>
              <a:spcAft>
                <a:spcPts val="0"/>
              </a:spcAft>
              <a:buClr>
                <a:schemeClr val="tx1">
                  <a:lumMod val="85000"/>
                  <a:lumOff val="15000"/>
                </a:schemeClr>
              </a:buClr>
              <a:buAutoNum type="arabicPeriod"/>
            </a:pPr>
            <a:r>
              <a:rPr lang="he-IL" dirty="0"/>
              <a:t>אספירציה בלבד </a:t>
            </a:r>
          </a:p>
          <a:p>
            <a:pPr marL="342900" indent="-342900" algn="r" defTabSz="914400" rtl="1" eaLnBrk="1" latinLnBrk="0" hangingPunct="1">
              <a:lnSpc>
                <a:spcPct val="100000"/>
              </a:lnSpc>
              <a:spcBef>
                <a:spcPts val="900"/>
              </a:spcBef>
              <a:spcAft>
                <a:spcPts val="0"/>
              </a:spcAft>
              <a:buClr>
                <a:schemeClr val="tx1">
                  <a:lumMod val="85000"/>
                  <a:lumOff val="15000"/>
                </a:schemeClr>
              </a:buClr>
              <a:buAutoNum type="arabicPeriod"/>
            </a:pPr>
            <a:r>
              <a:rPr lang="he-IL" dirty="0"/>
              <a:t>הכנסת נקז חזה (</a:t>
            </a:r>
            <a:r>
              <a:rPr lang="he-IL" dirty="0" err="1"/>
              <a:t>פיגטייל</a:t>
            </a:r>
            <a:r>
              <a:rPr lang="he-IL" dirty="0"/>
              <a:t> או נקז פורמלי)</a:t>
            </a:r>
          </a:p>
          <a:p>
            <a:pPr marL="342900" indent="-342900" algn="r" defTabSz="914400" rtl="1" eaLnBrk="1" latinLnBrk="0" hangingPunct="1">
              <a:lnSpc>
                <a:spcPct val="100000"/>
              </a:lnSpc>
              <a:spcBef>
                <a:spcPts val="900"/>
              </a:spcBef>
              <a:spcAft>
                <a:spcPts val="0"/>
              </a:spcAft>
              <a:buClr>
                <a:schemeClr val="tx1">
                  <a:lumMod val="85000"/>
                  <a:lumOff val="15000"/>
                </a:schemeClr>
              </a:buClr>
              <a:buAutoNum type="arabicPeriod"/>
            </a:pPr>
            <a:r>
              <a:rPr lang="he-IL" dirty="0"/>
              <a:t>ניתוח </a:t>
            </a:r>
            <a:r>
              <a:rPr lang="he-IL" dirty="0" err="1"/>
              <a:t>תורקוסקופי</a:t>
            </a:r>
            <a:r>
              <a:rPr lang="he-IL" dirty="0"/>
              <a:t>.  </a:t>
            </a:r>
          </a:p>
          <a:p>
            <a:pPr marL="0" indent="0" algn="r" defTabSz="914400" rtl="1" eaLnBrk="1" latinLnBrk="0" hangingPunct="1">
              <a:lnSpc>
                <a:spcPct val="100000"/>
              </a:lnSpc>
              <a:spcBef>
                <a:spcPts val="900"/>
              </a:spcBef>
              <a:spcAft>
                <a:spcPts val="0"/>
              </a:spcAft>
              <a:buClr>
                <a:schemeClr val="tx1">
                  <a:lumMod val="85000"/>
                  <a:lumOff val="15000"/>
                </a:schemeClr>
              </a:buClr>
              <a:buNone/>
            </a:pPr>
            <a:r>
              <a:rPr lang="he-IL" dirty="0"/>
              <a:t>נמליץ על הכנסת נקז חזה. אופציה ראשונה הינה בעלת שיעורי הישנות גבוהים, ולגבי </a:t>
            </a:r>
            <a:r>
              <a:rPr lang="he-IL" dirty="0" err="1"/>
              <a:t>תורקוסקופיה</a:t>
            </a:r>
            <a:r>
              <a:rPr lang="he-IL" dirty="0"/>
              <a:t>- עדיין אין מספיק מחקרים שתומכים בביצוע ניתוח </a:t>
            </a:r>
            <a:r>
              <a:rPr lang="he-IL" dirty="0" err="1"/>
              <a:t>תורקוסקופי</a:t>
            </a:r>
            <a:r>
              <a:rPr lang="he-IL" dirty="0"/>
              <a:t> עם </a:t>
            </a:r>
            <a:r>
              <a:rPr lang="he-IL" dirty="0" err="1"/>
              <a:t>ההתייצגות</a:t>
            </a:r>
            <a:r>
              <a:rPr lang="he-IL" dirty="0"/>
              <a:t> הראשונה. </a:t>
            </a:r>
            <a:endParaRPr lang="en-IL" dirty="0"/>
          </a:p>
        </p:txBody>
      </p:sp>
    </p:spTree>
    <p:extLst>
      <p:ext uri="{BB962C8B-B14F-4D97-AF65-F5344CB8AC3E}">
        <p14:creationId xmlns:p14="http://schemas.microsoft.com/office/powerpoint/2010/main" val="4114080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B7EF6-7F13-F845-B31F-E57C225296CF}"/>
              </a:ext>
            </a:extLst>
          </p:cNvPr>
          <p:cNvSpPr>
            <a:spLocks noGrp="1"/>
          </p:cNvSpPr>
          <p:nvPr>
            <p:ph type="title"/>
          </p:nvPr>
        </p:nvSpPr>
        <p:spPr/>
        <p:txBody>
          <a:bodyPr/>
          <a:lstStyle/>
          <a:p>
            <a:pPr algn="l" defTabSz="914400" rtl="1" eaLnBrk="1" latinLnBrk="0" hangingPunct="1">
              <a:lnSpc>
                <a:spcPct val="90000"/>
              </a:lnSpc>
              <a:spcBef>
                <a:spcPct val="0"/>
              </a:spcBef>
              <a:buNone/>
            </a:pPr>
            <a:r>
              <a:rPr lang="he-IL" dirty="0"/>
              <a:t>המשך</a:t>
            </a:r>
            <a:endParaRPr lang="en-IL" dirty="0"/>
          </a:p>
        </p:txBody>
      </p:sp>
      <p:sp>
        <p:nvSpPr>
          <p:cNvPr id="3" name="Content Placeholder 2">
            <a:extLst>
              <a:ext uri="{FF2B5EF4-FFF2-40B4-BE49-F238E27FC236}">
                <a16:creationId xmlns:a16="http://schemas.microsoft.com/office/drawing/2014/main" id="{1BA2C354-7494-C741-B618-EA29924DF417}"/>
              </a:ext>
            </a:extLst>
          </p:cNvPr>
          <p:cNvSpPr>
            <a:spLocks noGrp="1"/>
          </p:cNvSpPr>
          <p:nvPr>
            <p:ph idx="1"/>
          </p:nvPr>
        </p:nvSpPr>
        <p:spPr/>
        <p:txBody>
          <a:bodyPr/>
          <a:lstStyle/>
          <a:p>
            <a:pPr marL="0" indent="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None/>
            </a:pPr>
            <a:r>
              <a:rPr lang="he-IL" dirty="0"/>
              <a:t>המטופל מבצע אקו לב שהוא תקין, וכן תפקודי ריאות עם עדות לנפחי ריאה טובים, כמו כן מבצע סיטי חזה עם חישוב של </a:t>
            </a:r>
            <a:r>
              <a:rPr lang="he-IL" dirty="0" err="1"/>
              <a:t>haller</a:t>
            </a:r>
            <a:r>
              <a:rPr lang="he-IL" dirty="0"/>
              <a:t>- שמדגים תשובה של 3.4 (רוחב בית החזה לחלק לאורך עד </a:t>
            </a:r>
            <a:r>
              <a:rPr lang="he-IL" dirty="0" err="1"/>
              <a:t>לסטרנום</a:t>
            </a:r>
            <a:r>
              <a:rPr lang="he-IL" dirty="0"/>
              <a:t>). </a:t>
            </a:r>
          </a:p>
          <a:p>
            <a:pPr marL="0" indent="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None/>
            </a:pPr>
            <a:r>
              <a:rPr lang="he-IL" dirty="0"/>
              <a:t>כיצד יש לנתח את התוצאות, ומהו ה- </a:t>
            </a:r>
            <a:r>
              <a:rPr lang="he-IL" dirty="0" err="1"/>
              <a:t>correction</a:t>
            </a:r>
            <a:r>
              <a:rPr lang="he-IL" dirty="0"/>
              <a:t> </a:t>
            </a:r>
            <a:r>
              <a:rPr lang="he-IL" dirty="0" err="1"/>
              <a:t>index</a:t>
            </a:r>
            <a:r>
              <a:rPr lang="he-IL" dirty="0"/>
              <a:t> לעניין חשיבותו אצל מטופל זה?</a:t>
            </a:r>
          </a:p>
          <a:p>
            <a:pPr marL="0" indent="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None/>
            </a:pPr>
            <a:r>
              <a:rPr lang="he-IL" dirty="0"/>
              <a:t>בנוסף, האם למטופל יש אינדיקציה לניתוח </a:t>
            </a:r>
            <a:r>
              <a:rPr lang="he-IL" dirty="0" err="1"/>
              <a:t>הפקטוס</a:t>
            </a:r>
            <a:r>
              <a:rPr lang="he-IL" dirty="0"/>
              <a:t>?</a:t>
            </a:r>
            <a:endParaRPr lang="en-IL" dirty="0"/>
          </a:p>
        </p:txBody>
      </p:sp>
      <p:pic>
        <p:nvPicPr>
          <p:cNvPr id="4" name="Picture 3">
            <a:extLst>
              <a:ext uri="{FF2B5EF4-FFF2-40B4-BE49-F238E27FC236}">
                <a16:creationId xmlns:a16="http://schemas.microsoft.com/office/drawing/2014/main" id="{3551398A-0510-2445-8EE3-16AE55553EC8}"/>
              </a:ext>
            </a:extLst>
          </p:cNvPr>
          <p:cNvPicPr>
            <a:picLocks noChangeAspect="1"/>
          </p:cNvPicPr>
          <p:nvPr/>
        </p:nvPicPr>
        <p:blipFill>
          <a:blip r:embed="rId3"/>
          <a:stretch>
            <a:fillRect/>
          </a:stretch>
        </p:blipFill>
        <p:spPr>
          <a:xfrm>
            <a:off x="472908" y="4069080"/>
            <a:ext cx="3594100" cy="2260600"/>
          </a:xfrm>
          <a:prstGeom prst="rect">
            <a:avLst/>
          </a:prstGeom>
        </p:spPr>
      </p:pic>
    </p:spTree>
    <p:extLst>
      <p:ext uri="{BB962C8B-B14F-4D97-AF65-F5344CB8AC3E}">
        <p14:creationId xmlns:p14="http://schemas.microsoft.com/office/powerpoint/2010/main" val="22045352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FD8F8-B16D-AD41-AA11-519AF6BFA0BB}"/>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CF586A5B-A461-8245-AAC6-F18D959CF3AF}"/>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ההורים זוכרים שלמטופל לפני שנה היה אירוע של כאבים קלים בחזה, ואז אובחן </a:t>
            </a:r>
            <a:r>
              <a:rPr lang="he-IL" dirty="0" err="1"/>
              <a:t>פנאומותורקס</a:t>
            </a:r>
            <a:r>
              <a:rPr lang="he-IL" dirty="0"/>
              <a:t> ממש קטן. האם זה משנה את ההמלצות? </a:t>
            </a:r>
            <a:endParaRPr lang="en-IL" dirty="0"/>
          </a:p>
        </p:txBody>
      </p:sp>
    </p:spTree>
    <p:extLst>
      <p:ext uri="{BB962C8B-B14F-4D97-AF65-F5344CB8AC3E}">
        <p14:creationId xmlns:p14="http://schemas.microsoft.com/office/powerpoint/2010/main" val="21851701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FD8F8-B16D-AD41-AA11-519AF6BFA0BB}"/>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CF586A5B-A461-8245-AAC6-F18D959CF3AF}"/>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ההורים זוכרים שלמטופל לפני שנה היה אירוע של כאבים קלים בחזה, ואז אובחן </a:t>
            </a:r>
            <a:r>
              <a:rPr lang="he-IL" dirty="0" err="1"/>
              <a:t>פנאומותורקס</a:t>
            </a:r>
            <a:r>
              <a:rPr lang="he-IL" dirty="0"/>
              <a:t> ממש קטן. האם זה משנה את ההמלצות?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באופן כללי זה לא משנה את ההמלצה הראשונית, אבל, במידה ותהיה הישנות לאחר הכנסת נקז חזה אז תהיה אינדיקציה לניתוח. </a:t>
            </a:r>
            <a:endParaRPr lang="en-IL" dirty="0"/>
          </a:p>
        </p:txBody>
      </p:sp>
    </p:spTree>
    <p:extLst>
      <p:ext uri="{BB962C8B-B14F-4D97-AF65-F5344CB8AC3E}">
        <p14:creationId xmlns:p14="http://schemas.microsoft.com/office/powerpoint/2010/main" val="35896742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75B8A-FEE2-4143-9EC5-FF99F67A4FB4}"/>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7796D032-7722-774E-BDDB-9E2795D79706}"/>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המטופל עובר הכנסת נקז </a:t>
            </a:r>
            <a:r>
              <a:rPr lang="he-IL" dirty="0" err="1"/>
              <a:t>פיגטייל</a:t>
            </a:r>
            <a:r>
              <a:rPr lang="he-IL" dirty="0"/>
              <a:t> שמוכנס מעט נמוך אולם מדגים התפשטות טובה של הריאה. האם צריך לחבר את הנקז </a:t>
            </a:r>
            <a:r>
              <a:rPr lang="he-IL" dirty="0" err="1"/>
              <a:t>לסקשיין</a:t>
            </a:r>
            <a:r>
              <a:rPr lang="he-IL" dirty="0"/>
              <a:t>? </a:t>
            </a:r>
            <a:endParaRPr lang="en-IL" dirty="0"/>
          </a:p>
        </p:txBody>
      </p:sp>
    </p:spTree>
    <p:extLst>
      <p:ext uri="{BB962C8B-B14F-4D97-AF65-F5344CB8AC3E}">
        <p14:creationId xmlns:p14="http://schemas.microsoft.com/office/powerpoint/2010/main" val="15935913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75B8A-FEE2-4143-9EC5-FF99F67A4FB4}"/>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7796D032-7722-774E-BDDB-9E2795D79706}"/>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המטופל עובר הכנסת נקז </a:t>
            </a:r>
            <a:r>
              <a:rPr lang="he-IL" dirty="0" err="1"/>
              <a:t>פיגטייל</a:t>
            </a:r>
            <a:r>
              <a:rPr lang="he-IL" dirty="0"/>
              <a:t> שמוכנס מעט נמוך אולם מדגים התפשטות טובה של הריאה. האם צריך לחבר את הנקז </a:t>
            </a:r>
            <a:r>
              <a:rPr lang="he-IL" dirty="0" err="1"/>
              <a:t>לסקשיין</a:t>
            </a:r>
            <a:r>
              <a:rPr lang="he-IL" dirty="0"/>
              <a:t>?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באופן כללי לאחר הכנסת נקז אין התוויה חד משמעית לחיבור </a:t>
            </a:r>
            <a:r>
              <a:rPr lang="he-IL" dirty="0" err="1"/>
              <a:t>לסקשיין</a:t>
            </a:r>
            <a:r>
              <a:rPr lang="he-IL" dirty="0"/>
              <a:t> קיר. יתרה מכך, כשמדובר </a:t>
            </a:r>
            <a:r>
              <a:rPr lang="he-IL" dirty="0" err="1"/>
              <a:t>בפנאומותורקס</a:t>
            </a:r>
            <a:r>
              <a:rPr lang="he-IL" dirty="0"/>
              <a:t> גדול זה עלול להביא לבצקת ריאות עקב ההתפשטות המהירה. לכן מומלץ להשאיר על מנגנון של </a:t>
            </a:r>
            <a:r>
              <a:rPr lang="he-IL" dirty="0" err="1"/>
              <a:t>water</a:t>
            </a:r>
            <a:r>
              <a:rPr lang="he-IL" dirty="0"/>
              <a:t> </a:t>
            </a:r>
            <a:r>
              <a:rPr lang="he-IL" dirty="0" err="1"/>
              <a:t>seal</a:t>
            </a:r>
            <a:r>
              <a:rPr lang="he-IL" dirty="0"/>
              <a:t> ולראות מה קורה בהתאם.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en-IL" dirty="0"/>
          </a:p>
        </p:txBody>
      </p:sp>
    </p:spTree>
    <p:extLst>
      <p:ext uri="{BB962C8B-B14F-4D97-AF65-F5344CB8AC3E}">
        <p14:creationId xmlns:p14="http://schemas.microsoft.com/office/powerpoint/2010/main" val="32963362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5BF62-CE38-7446-8DF3-0BC23F5575D2}"/>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1D85F861-FA28-304C-B140-8D5CC1FD14BC}"/>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יש עדות ל- </a:t>
            </a:r>
            <a:r>
              <a:rPr lang="he-IL" dirty="0" err="1"/>
              <a:t>air</a:t>
            </a:r>
            <a:r>
              <a:rPr lang="he-IL" dirty="0"/>
              <a:t> </a:t>
            </a:r>
            <a:r>
              <a:rPr lang="he-IL" dirty="0" err="1"/>
              <a:t>leak</a:t>
            </a:r>
            <a:r>
              <a:rPr lang="he-IL" dirty="0"/>
              <a:t> בבדיקה והמטופל מתלונן ביום השני לאשפוז על כאבים בזמן נשימה עמוקה עם ירידה בכניסת אויר, צילום חזה מדגים הישנות משמעותית של חזה </a:t>
            </a:r>
            <a:r>
              <a:rPr lang="he-IL" dirty="0" err="1"/>
              <a:t>האויר</a:t>
            </a:r>
            <a:r>
              <a:rPr lang="he-IL" dirty="0"/>
              <a:t>. מה יש לעשות? (הנקז ממוקם)</a:t>
            </a:r>
            <a:endParaRPr lang="en-IL" dirty="0"/>
          </a:p>
        </p:txBody>
      </p:sp>
    </p:spTree>
    <p:extLst>
      <p:ext uri="{BB962C8B-B14F-4D97-AF65-F5344CB8AC3E}">
        <p14:creationId xmlns:p14="http://schemas.microsoft.com/office/powerpoint/2010/main" val="3935199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5BF62-CE38-7446-8DF3-0BC23F5575D2}"/>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1D85F861-FA28-304C-B140-8D5CC1FD14BC}"/>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יש עדות ל- </a:t>
            </a:r>
            <a:r>
              <a:rPr lang="he-IL" dirty="0" err="1"/>
              <a:t>air</a:t>
            </a:r>
            <a:r>
              <a:rPr lang="he-IL" dirty="0"/>
              <a:t> </a:t>
            </a:r>
            <a:r>
              <a:rPr lang="he-IL" dirty="0" err="1"/>
              <a:t>leak</a:t>
            </a:r>
            <a:r>
              <a:rPr lang="he-IL" dirty="0"/>
              <a:t> בבדיקה והמטופל מתלונן ביום השני לאשפוז על כאבים בזמן נשימה עמוקה עם ירידה בכניסת אויר, צילום חזה מדגים הישנות משמעותית של חזה </a:t>
            </a:r>
            <a:r>
              <a:rPr lang="he-IL" dirty="0" err="1"/>
              <a:t>האויר</a:t>
            </a:r>
            <a:r>
              <a:rPr lang="he-IL" dirty="0"/>
              <a:t>. מה יש לעשות? (הנקז ממוקם)</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יש לבצע חיבור </a:t>
            </a:r>
            <a:r>
              <a:rPr lang="he-IL" dirty="0" err="1"/>
              <a:t>לסקשיין</a:t>
            </a:r>
            <a:r>
              <a:rPr lang="he-IL" dirty="0"/>
              <a:t> קיר סביב 20 </a:t>
            </a:r>
            <a:r>
              <a:rPr lang="he-IL" dirty="0" err="1"/>
              <a:t>ממ</a:t>
            </a:r>
            <a:r>
              <a:rPr lang="he-IL" dirty="0"/>
              <a:t> כספית, לחזור על צילום ובמידה ויש </a:t>
            </a:r>
            <a:r>
              <a:rPr lang="he-IL" dirty="0" err="1"/>
              <a:t>אקספנציה</a:t>
            </a:r>
            <a:r>
              <a:rPr lang="he-IL" dirty="0"/>
              <a:t> טובה יש להמשיך את החיבור </a:t>
            </a:r>
            <a:r>
              <a:rPr lang="he-IL" dirty="0" err="1"/>
              <a:t>לסקשיין</a:t>
            </a:r>
            <a:r>
              <a:rPr lang="he-IL" dirty="0"/>
              <a:t> למשך 72 שעות. </a:t>
            </a:r>
            <a:endParaRPr lang="en-IL" dirty="0"/>
          </a:p>
        </p:txBody>
      </p:sp>
    </p:spTree>
    <p:extLst>
      <p:ext uri="{BB962C8B-B14F-4D97-AF65-F5344CB8AC3E}">
        <p14:creationId xmlns:p14="http://schemas.microsoft.com/office/powerpoint/2010/main" val="13969957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1F0D7-8969-5444-AC82-46C5714D21DC}"/>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E41F403C-8D20-284F-8760-2BDDE9993FA4}"/>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החיבור </a:t>
            </a:r>
            <a:r>
              <a:rPr lang="he-IL" dirty="0" err="1"/>
              <a:t>לסקשיין</a:t>
            </a:r>
            <a:r>
              <a:rPr lang="he-IL" dirty="0"/>
              <a:t> קיר מדגים שיפור מבחינת חזה </a:t>
            </a:r>
            <a:r>
              <a:rPr lang="he-IL" dirty="0" err="1"/>
              <a:t>האויר</a:t>
            </a:r>
            <a:r>
              <a:rPr lang="he-IL" dirty="0"/>
              <a:t> והתפשטות טובה של הריאה אולם לאחר 72 שעות הריאה שוב נופלת. האם יש לבצע סיטי חזה בנקודת זמן זו? מהו השלב הבא? </a:t>
            </a:r>
            <a:endParaRPr lang="en-IL" dirty="0"/>
          </a:p>
        </p:txBody>
      </p:sp>
    </p:spTree>
    <p:extLst>
      <p:ext uri="{BB962C8B-B14F-4D97-AF65-F5344CB8AC3E}">
        <p14:creationId xmlns:p14="http://schemas.microsoft.com/office/powerpoint/2010/main" val="255577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1F0D7-8969-5444-AC82-46C5714D21DC}"/>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E41F403C-8D20-284F-8760-2BDDE9993FA4}"/>
              </a:ext>
            </a:extLst>
          </p:cNvPr>
          <p:cNvSpPr>
            <a:spLocks noGrp="1"/>
          </p:cNvSpPr>
          <p:nvPr>
            <p:ph idx="1"/>
          </p:nvPr>
        </p:nvSpPr>
        <p:spPr/>
        <p:txBody>
          <a:bodyPr>
            <a:normAutofit lnSpcReduction="10000"/>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החיבור </a:t>
            </a:r>
            <a:r>
              <a:rPr lang="he-IL" dirty="0" err="1"/>
              <a:t>לסקשיין</a:t>
            </a:r>
            <a:r>
              <a:rPr lang="he-IL" dirty="0"/>
              <a:t> קיר מדגים שיפור מבחינת חזה </a:t>
            </a:r>
            <a:r>
              <a:rPr lang="he-IL" dirty="0" err="1"/>
              <a:t>האויר</a:t>
            </a:r>
            <a:r>
              <a:rPr lang="he-IL" dirty="0"/>
              <a:t> והתפשטות טובה של הריאה אולם לאחר 72 שעות הריאה שוב נופלת. האם יש לבצע סיטי חזה בנקודת זמן זו? מהו השלב הבא?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סיטי חזה יכול להיות מוזמן ולהצביע על האטיולוגיה אבל הוא לא ישנה את </a:t>
            </a:r>
            <a:r>
              <a:rPr lang="he-IL" dirty="0" err="1"/>
              <a:t>המנגמנט</a:t>
            </a:r>
            <a:r>
              <a:rPr lang="he-IL" dirty="0"/>
              <a:t> במידה וההחלטה הינה לניתוח. יש מקומות שמאמינים שאם </a:t>
            </a:r>
            <a:r>
              <a:rPr lang="he-IL" dirty="0" err="1"/>
              <a:t>בסיטי</a:t>
            </a:r>
            <a:r>
              <a:rPr lang="he-IL" dirty="0"/>
              <a:t> תודגם פתולוגיה בצד </a:t>
            </a:r>
            <a:r>
              <a:rPr lang="he-IL" dirty="0" err="1"/>
              <a:t>קונטרלטרלי</a:t>
            </a:r>
            <a:r>
              <a:rPr lang="he-IL" dirty="0"/>
              <a:t> תהיה אינדיקציה לניתוח דו צדדי אולם אין על זה </a:t>
            </a:r>
            <a:r>
              <a:rPr lang="he-IL" dirty="0" err="1"/>
              <a:t>גיידליינס</a:t>
            </a:r>
            <a:r>
              <a:rPr lang="he-IL" dirty="0"/>
              <a:t> מוסכם.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השלב הבא בבירור הינו התקדמות לניתוח היות וניתן להסיק בסבירות גבוהה שהמטופל נכשל על טיפול שמרני (יש מקומות בהם מקובל לחכות בין 7-10 ימים עם נקז)</a:t>
            </a:r>
            <a:endParaRPr lang="en-IL" dirty="0"/>
          </a:p>
        </p:txBody>
      </p:sp>
    </p:spTree>
    <p:extLst>
      <p:ext uri="{BB962C8B-B14F-4D97-AF65-F5344CB8AC3E}">
        <p14:creationId xmlns:p14="http://schemas.microsoft.com/office/powerpoint/2010/main" val="2099524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21F74-D083-BE4D-BEDB-0AE1411BE958}"/>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19A1C317-5752-E449-A40C-62BA9E938B19}"/>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מהו הסיכוי לחזרה בצד </a:t>
            </a:r>
            <a:r>
              <a:rPr lang="he-IL" dirty="0" err="1"/>
              <a:t>האיפסילטרלי</a:t>
            </a:r>
            <a:r>
              <a:rPr lang="he-IL" dirty="0"/>
              <a:t> </a:t>
            </a:r>
            <a:r>
              <a:rPr lang="he-IL" dirty="0" err="1"/>
              <a:t>והקונטרהלטרלי</a:t>
            </a:r>
            <a:r>
              <a:rPr lang="he-IL" dirty="0"/>
              <a:t>? </a:t>
            </a:r>
            <a:endParaRPr lang="en-IL" dirty="0"/>
          </a:p>
        </p:txBody>
      </p:sp>
    </p:spTree>
    <p:extLst>
      <p:ext uri="{BB962C8B-B14F-4D97-AF65-F5344CB8AC3E}">
        <p14:creationId xmlns:p14="http://schemas.microsoft.com/office/powerpoint/2010/main" val="25020165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21F74-D083-BE4D-BEDB-0AE1411BE958}"/>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19A1C317-5752-E449-A40C-62BA9E938B19}"/>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מהו הסיכוי לחזרה בצד </a:t>
            </a:r>
            <a:r>
              <a:rPr lang="he-IL" dirty="0" err="1"/>
              <a:t>האיפסילטרלי</a:t>
            </a:r>
            <a:r>
              <a:rPr lang="he-IL" dirty="0"/>
              <a:t> </a:t>
            </a:r>
            <a:r>
              <a:rPr lang="he-IL" dirty="0" err="1"/>
              <a:t>והקונטרהלטרלי</a:t>
            </a:r>
            <a:r>
              <a:rPr lang="he-IL" dirty="0"/>
              <a:t>?</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הסיכון לאחר ניתוח </a:t>
            </a:r>
            <a:r>
              <a:rPr lang="he-IL" dirty="0" err="1"/>
              <a:t>תורקוסקופי</a:t>
            </a:r>
            <a:r>
              <a:rPr lang="he-IL" dirty="0"/>
              <a:t>- הכולל </a:t>
            </a:r>
            <a:r>
              <a:rPr lang="he-IL" dirty="0" err="1"/>
              <a:t>פלאורדזיס</a:t>
            </a:r>
            <a:r>
              <a:rPr lang="he-IL" dirty="0"/>
              <a:t>, </a:t>
            </a:r>
            <a:r>
              <a:rPr lang="he-IL" dirty="0" err="1"/>
              <a:t>בלבקטומיה</a:t>
            </a:r>
            <a:r>
              <a:rPr lang="he-IL" dirty="0"/>
              <a:t> </a:t>
            </a:r>
            <a:r>
              <a:rPr lang="he-IL" dirty="0" err="1"/>
              <a:t>ואפקסקטומיה</a:t>
            </a:r>
            <a:r>
              <a:rPr lang="he-IL" dirty="0"/>
              <a:t> להישנות של </a:t>
            </a:r>
            <a:r>
              <a:rPr lang="he-IL" dirty="0" err="1"/>
              <a:t>פנאותורקס</a:t>
            </a:r>
            <a:r>
              <a:rPr lang="he-IL" dirty="0"/>
              <a:t>- הינו פחות מ- 10% באותו צד. לגבי הצד </a:t>
            </a:r>
            <a:r>
              <a:rPr lang="he-IL" dirty="0" err="1"/>
              <a:t>הקונטרלטרלי</a:t>
            </a:r>
            <a:r>
              <a:rPr lang="he-IL" dirty="0"/>
              <a:t>- הסיכון יכול להגיע לבין 30-50%.  </a:t>
            </a:r>
            <a:endParaRPr lang="en-IL" dirty="0"/>
          </a:p>
        </p:txBody>
      </p:sp>
    </p:spTree>
    <p:extLst>
      <p:ext uri="{BB962C8B-B14F-4D97-AF65-F5344CB8AC3E}">
        <p14:creationId xmlns:p14="http://schemas.microsoft.com/office/powerpoint/2010/main" val="3614426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B7EF6-7F13-F845-B31F-E57C225296CF}"/>
              </a:ext>
            </a:extLst>
          </p:cNvPr>
          <p:cNvSpPr>
            <a:spLocks noGrp="1"/>
          </p:cNvSpPr>
          <p:nvPr>
            <p:ph type="title"/>
          </p:nvPr>
        </p:nvSpPr>
        <p:spPr/>
        <p:txBody>
          <a:bodyPr/>
          <a:lstStyle/>
          <a:p>
            <a:pPr algn="l" defTabSz="914400" rtl="1" eaLnBrk="1" latinLnBrk="0" hangingPunct="1">
              <a:lnSpc>
                <a:spcPct val="90000"/>
              </a:lnSpc>
              <a:spcBef>
                <a:spcPct val="0"/>
              </a:spcBef>
              <a:buNone/>
            </a:pPr>
            <a:r>
              <a:rPr lang="he-IL" dirty="0"/>
              <a:t>המשך</a:t>
            </a:r>
            <a:endParaRPr lang="en-IL" dirty="0"/>
          </a:p>
        </p:txBody>
      </p:sp>
      <p:sp>
        <p:nvSpPr>
          <p:cNvPr id="3" name="Content Placeholder 2">
            <a:extLst>
              <a:ext uri="{FF2B5EF4-FFF2-40B4-BE49-F238E27FC236}">
                <a16:creationId xmlns:a16="http://schemas.microsoft.com/office/drawing/2014/main" id="{1BA2C354-7494-C741-B618-EA29924DF417}"/>
              </a:ext>
            </a:extLst>
          </p:cNvPr>
          <p:cNvSpPr>
            <a:spLocks noGrp="1"/>
          </p:cNvSpPr>
          <p:nvPr>
            <p:ph idx="1"/>
          </p:nvPr>
        </p:nvSpPr>
        <p:spPr/>
        <p:txBody>
          <a:bodyPr>
            <a:normAutofit fontScale="85000" lnSpcReduction="20000"/>
          </a:bodyPr>
          <a:lstStyle/>
          <a:p>
            <a:pPr marL="0" indent="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None/>
            </a:pPr>
            <a:r>
              <a:rPr lang="he-IL" dirty="0"/>
              <a:t>המטופל מבצע אקו לב שהוא תקין, וכן תפקודי ריאות עם עדות לנפחי ריאה טובים, כמו כן מבצע סיטי חזה עם חישוב של </a:t>
            </a:r>
            <a:r>
              <a:rPr lang="he-IL" dirty="0" err="1"/>
              <a:t>haller</a:t>
            </a:r>
            <a:r>
              <a:rPr lang="he-IL" dirty="0"/>
              <a:t>- שמדגים תשובה של 3.4 (רוחב בית החזה לחלק לאורך עד </a:t>
            </a:r>
            <a:r>
              <a:rPr lang="he-IL" dirty="0" err="1"/>
              <a:t>לסטרנום</a:t>
            </a:r>
            <a:r>
              <a:rPr lang="he-IL" dirty="0"/>
              <a:t>). </a:t>
            </a:r>
          </a:p>
          <a:p>
            <a:pPr marL="0" indent="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None/>
            </a:pPr>
            <a:r>
              <a:rPr lang="he-IL" dirty="0"/>
              <a:t>כיצד יש לנתח את התוצאות, ומהו ה- </a:t>
            </a:r>
            <a:r>
              <a:rPr lang="he-IL" dirty="0" err="1"/>
              <a:t>correction</a:t>
            </a:r>
            <a:r>
              <a:rPr lang="he-IL" dirty="0"/>
              <a:t> </a:t>
            </a:r>
            <a:r>
              <a:rPr lang="he-IL" dirty="0" err="1"/>
              <a:t>index</a:t>
            </a:r>
            <a:r>
              <a:rPr lang="he-IL" dirty="0"/>
              <a:t> לעניין חשיבותו אצל מטופל זה?</a:t>
            </a:r>
          </a:p>
          <a:p>
            <a:pPr marL="0" indent="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None/>
            </a:pPr>
            <a:r>
              <a:rPr lang="he-IL" dirty="0"/>
              <a:t>מדד זה בודק את חומרת הבעיה באופן אובייקטיבי ועד כמה יש דפרסיה של </a:t>
            </a:r>
            <a:r>
              <a:rPr lang="he-IL" dirty="0" err="1"/>
              <a:t>הסטרנום</a:t>
            </a:r>
            <a:r>
              <a:rPr lang="he-IL" dirty="0"/>
              <a:t> למעשה. מדד שהוא מעל ל- 3.2 או 3.5 מציע על </a:t>
            </a:r>
            <a:r>
              <a:rPr lang="he-IL" dirty="0" err="1"/>
              <a:t>פקטוס</a:t>
            </a:r>
            <a:r>
              <a:rPr lang="he-IL" dirty="0"/>
              <a:t> משמעותי. הבעיה במדד שהוא מתייחס מאוד לרוחב בית החזה ולכן התפתח אינדקס תיקון שלא מתחשב בקוטר של בית החזה. </a:t>
            </a:r>
          </a:p>
          <a:p>
            <a:pPr marL="0" indent="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None/>
            </a:pPr>
            <a:r>
              <a:rPr lang="he-IL" dirty="0"/>
              <a:t>בנוסף, האם למטופל יש אינדיקציה לניתוח </a:t>
            </a:r>
            <a:r>
              <a:rPr lang="he-IL" dirty="0" err="1"/>
              <a:t>הפקטוס</a:t>
            </a:r>
            <a:r>
              <a:rPr lang="he-IL" dirty="0"/>
              <a:t>?</a:t>
            </a:r>
          </a:p>
          <a:p>
            <a:pPr marL="0" indent="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None/>
            </a:pPr>
            <a:r>
              <a:rPr lang="he-IL" dirty="0"/>
              <a:t>למטופל יש אינדיקציה לניתוח. זאת למרות שמבחינה לבבית </a:t>
            </a:r>
            <a:r>
              <a:rPr lang="he-IL" dirty="0" err="1"/>
              <a:t>וריאתית</a:t>
            </a:r>
            <a:r>
              <a:rPr lang="he-IL" dirty="0"/>
              <a:t> אין </a:t>
            </a:r>
          </a:p>
          <a:p>
            <a:pPr marL="0" indent="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None/>
            </a:pPr>
            <a:r>
              <a:rPr lang="he-IL" dirty="0"/>
              <a:t>בעיה כלשהיא. עיקר הבעיה כאן היא פסיכוסוציאלית וניתוח הראה עליה </a:t>
            </a:r>
          </a:p>
          <a:p>
            <a:pPr marL="0" indent="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None/>
            </a:pPr>
            <a:r>
              <a:rPr lang="he-IL" dirty="0"/>
              <a:t>בשביעות הרצון ובאיכות החיים.</a:t>
            </a:r>
            <a:endParaRPr lang="en-IL" dirty="0"/>
          </a:p>
        </p:txBody>
      </p:sp>
      <p:pic>
        <p:nvPicPr>
          <p:cNvPr id="4" name="Picture 3">
            <a:extLst>
              <a:ext uri="{FF2B5EF4-FFF2-40B4-BE49-F238E27FC236}">
                <a16:creationId xmlns:a16="http://schemas.microsoft.com/office/drawing/2014/main" id="{3551398A-0510-2445-8EE3-16AE55553EC8}"/>
              </a:ext>
            </a:extLst>
          </p:cNvPr>
          <p:cNvPicPr>
            <a:picLocks noChangeAspect="1"/>
          </p:cNvPicPr>
          <p:nvPr/>
        </p:nvPicPr>
        <p:blipFill>
          <a:blip r:embed="rId3"/>
          <a:stretch>
            <a:fillRect/>
          </a:stretch>
        </p:blipFill>
        <p:spPr>
          <a:xfrm>
            <a:off x="472908" y="4069080"/>
            <a:ext cx="3594100" cy="2260600"/>
          </a:xfrm>
          <a:prstGeom prst="rect">
            <a:avLst/>
          </a:prstGeom>
        </p:spPr>
      </p:pic>
    </p:spTree>
    <p:extLst>
      <p:ext uri="{BB962C8B-B14F-4D97-AF65-F5344CB8AC3E}">
        <p14:creationId xmlns:p14="http://schemas.microsoft.com/office/powerpoint/2010/main" val="3690797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24094-B694-AE40-9714-DDB2D6385F23}"/>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5AFCB25D-0CBC-7240-AB6A-2C6116411325}"/>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איזה ניתוח תציע ותמליץ למטופל לבצע, מה הניתוחים שניתן לבצע </a:t>
            </a:r>
            <a:r>
              <a:rPr lang="he-IL" dirty="0" err="1"/>
              <a:t>בפקטוס</a:t>
            </a:r>
            <a:r>
              <a:rPr lang="he-IL" dirty="0"/>
              <a:t>? והאם ניתן לתקן את הפגם ללא ניתוח?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מה הסיבוכים האפשריים בניתוח </a:t>
            </a:r>
            <a:r>
              <a:rPr lang="he-IL" dirty="0" err="1"/>
              <a:t>nuss</a:t>
            </a:r>
            <a:r>
              <a:rPr lang="he-IL" dirty="0"/>
              <a:t>, כיצד ניתן למזער אותם?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מתי נאפשר למטופל לחזור לפעילות ספורטיבית?</a:t>
            </a:r>
            <a:endParaRPr lang="en-IL" dirty="0"/>
          </a:p>
        </p:txBody>
      </p:sp>
    </p:spTree>
    <p:extLst>
      <p:ext uri="{BB962C8B-B14F-4D97-AF65-F5344CB8AC3E}">
        <p14:creationId xmlns:p14="http://schemas.microsoft.com/office/powerpoint/2010/main" val="3973988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24094-B694-AE40-9714-DDB2D6385F23}"/>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5AFCB25D-0CBC-7240-AB6A-2C6116411325}"/>
              </a:ext>
            </a:extLst>
          </p:cNvPr>
          <p:cNvSpPr>
            <a:spLocks noGrp="1"/>
          </p:cNvSpPr>
          <p:nvPr>
            <p:ph idx="1"/>
          </p:nvPr>
        </p:nvSpPr>
        <p:spPr/>
        <p:txBody>
          <a:bodyPr>
            <a:normAutofit fontScale="77500" lnSpcReduction="20000"/>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איזה ניתוח תציע ותמליץ למטופל לבצע, מה הניתוחים שניתן לבצע </a:t>
            </a:r>
            <a:r>
              <a:rPr lang="he-IL" dirty="0" err="1"/>
              <a:t>בפקטוס</a:t>
            </a:r>
            <a:r>
              <a:rPr lang="he-IL" dirty="0"/>
              <a:t>? והאם ניתן לתקן את הפגם ללא ניתוח?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ניתוח לתיקון </a:t>
            </a:r>
            <a:r>
              <a:rPr lang="he-IL" dirty="0" err="1"/>
              <a:t>פקטוס</a:t>
            </a:r>
            <a:r>
              <a:rPr lang="he-IL" dirty="0"/>
              <a:t> יכול להתבצע בשיטה פתוחה או בשיטה </a:t>
            </a:r>
            <a:r>
              <a:rPr lang="he-IL" dirty="0" err="1"/>
              <a:t>תורקוסקופית</a:t>
            </a:r>
            <a:r>
              <a:rPr lang="he-IL" dirty="0"/>
              <a:t>. השיטה </a:t>
            </a:r>
            <a:r>
              <a:rPr lang="he-IL" dirty="0" err="1"/>
              <a:t>התורקוסקופית</a:t>
            </a:r>
            <a:r>
              <a:rPr lang="he-IL" dirty="0"/>
              <a:t>- </a:t>
            </a:r>
            <a:r>
              <a:rPr lang="he-IL" dirty="0" err="1"/>
              <a:t>nuss</a:t>
            </a:r>
            <a:r>
              <a:rPr lang="he-IL" dirty="0"/>
              <a:t>- התבססה כבחירה הראשונית מאחר והיא פחות כואבת, מקושרת בפחות ימי אשפוז ומותווית לרוב הפגמים. ישנם מומים קשים יותר כגון </a:t>
            </a:r>
            <a:r>
              <a:rPr lang="he-IL" dirty="0" err="1"/>
              <a:t>קורארינו</a:t>
            </a:r>
            <a:r>
              <a:rPr lang="he-IL" dirty="0"/>
              <a:t> סילברמן שבהם זה עדיין מותווה. יש מצבים בהם ניתן לטפל ללא ניתוח- באמצעות </a:t>
            </a:r>
            <a:r>
              <a:rPr lang="he-IL" dirty="0" err="1"/>
              <a:t>vacuum</a:t>
            </a:r>
            <a:r>
              <a:rPr lang="he-IL" dirty="0"/>
              <a:t> </a:t>
            </a:r>
            <a:r>
              <a:rPr lang="he-IL" dirty="0" err="1"/>
              <a:t>bell</a:t>
            </a:r>
            <a:r>
              <a:rPr lang="he-IL" dirty="0"/>
              <a:t>- פחות אפקטיבי, יותר טוב לצעירים לפני גיל ההתבגרות.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מה הסיבוכים האפשריים בניתוח </a:t>
            </a:r>
            <a:r>
              <a:rPr lang="he-IL" dirty="0" err="1"/>
              <a:t>nuss</a:t>
            </a:r>
            <a:r>
              <a:rPr lang="he-IL" dirty="0"/>
              <a:t>, כיצד ניתן למזער אותם?</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הסיבוכים האפשריים יכולים להיות פגיעה בלב או בבית החזה- אלו הסיבוכים המשמעותיים במהלך הניתוח. סיבוכים בתר ניתוחיים יכולים להיות </a:t>
            </a:r>
            <a:r>
              <a:rPr lang="he-IL" dirty="0" err="1"/>
              <a:t>פליפ</a:t>
            </a:r>
            <a:r>
              <a:rPr lang="he-IL" dirty="0"/>
              <a:t> של הבאר, תזוזה של הבר, </a:t>
            </a:r>
            <a:r>
              <a:rPr lang="he-IL" dirty="0" err="1"/>
              <a:t>פריקרדיטיס</a:t>
            </a:r>
            <a:r>
              <a:rPr lang="he-IL" dirty="0"/>
              <a:t>, תסמונת </a:t>
            </a:r>
            <a:r>
              <a:rPr lang="he-IL" dirty="0" err="1"/>
              <a:t>דרסלר</a:t>
            </a:r>
            <a:r>
              <a:rPr lang="he-IL" dirty="0"/>
              <a:t>, אלרגיה לבר, זיהום פצע, דימום.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מתי נאפשר למטופל לחזור לפעילות ספורטיבית? אין המלצה חד משמעית- לרוב מדברים על שלושה חודשים. </a:t>
            </a:r>
            <a:endParaRPr lang="en-IL" dirty="0"/>
          </a:p>
        </p:txBody>
      </p:sp>
    </p:spTree>
    <p:extLst>
      <p:ext uri="{BB962C8B-B14F-4D97-AF65-F5344CB8AC3E}">
        <p14:creationId xmlns:p14="http://schemas.microsoft.com/office/powerpoint/2010/main" val="1846116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3F291-4789-754C-AD2D-C4EFC6688220}"/>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50F51CC4-8311-1E4A-B8A9-B56363D91729}"/>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כעשרה שבועות לאחר הניתוח, המטופל מגיע למיון עם חום וכאבים </a:t>
            </a:r>
            <a:r>
              <a:rPr lang="he-IL" dirty="0" err="1"/>
              <a:t>באיזור</a:t>
            </a:r>
            <a:r>
              <a:rPr lang="he-IL" dirty="0"/>
              <a:t> הצלקת, בבדיקה יש </a:t>
            </a:r>
            <a:r>
              <a:rPr lang="he-IL" dirty="0" err="1"/>
              <a:t>פלוקטואציה</a:t>
            </a:r>
            <a:r>
              <a:rPr lang="he-IL" dirty="0"/>
              <a:t>, חום ורגישות בצלקת </a:t>
            </a:r>
            <a:r>
              <a:rPr lang="he-IL" dirty="0" err="1"/>
              <a:t>באיזור</a:t>
            </a:r>
            <a:r>
              <a:rPr lang="he-IL" dirty="0"/>
              <a:t> שמעל המייצב של הבר. בבדיקות דם יש </a:t>
            </a:r>
            <a:r>
              <a:rPr lang="he-IL" dirty="0" err="1"/>
              <a:t>לויקוציטוזיס</a:t>
            </a:r>
            <a:r>
              <a:rPr lang="he-IL" dirty="0"/>
              <a:t> וכן יש </a:t>
            </a:r>
            <a:r>
              <a:rPr lang="he-IL" dirty="0" err="1"/>
              <a:t>crp</a:t>
            </a:r>
            <a:r>
              <a:rPr lang="he-IL" dirty="0"/>
              <a:t> מורם. </a:t>
            </a:r>
          </a:p>
          <a:p>
            <a:pPr lvl="1" algn="r" rtl="1">
              <a:spcBef>
                <a:spcPts val="900"/>
              </a:spcBef>
            </a:pPr>
            <a:r>
              <a:rPr lang="he-IL" dirty="0"/>
              <a:t>מהי האבחנה המבדלת ומה יש לבצע?</a:t>
            </a:r>
          </a:p>
          <a:p>
            <a:pPr algn="r" rtl="1"/>
            <a:r>
              <a:rPr lang="he-IL" dirty="0"/>
              <a:t>בפתיחת הצלקת יש עדות למוגלה </a:t>
            </a:r>
            <a:r>
              <a:rPr lang="he-IL" dirty="0" err="1"/>
              <a:t>באיזור</a:t>
            </a:r>
            <a:r>
              <a:rPr lang="he-IL" dirty="0"/>
              <a:t> של הבר שלא התפשטה יותר מדי. האם צריך להסיר את הבר? ואת המייצב? </a:t>
            </a:r>
            <a:endParaRPr lang="en-IL" dirty="0"/>
          </a:p>
        </p:txBody>
      </p:sp>
    </p:spTree>
    <p:extLst>
      <p:ext uri="{BB962C8B-B14F-4D97-AF65-F5344CB8AC3E}">
        <p14:creationId xmlns:p14="http://schemas.microsoft.com/office/powerpoint/2010/main" val="1763834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3F291-4789-754C-AD2D-C4EFC6688220}"/>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50F51CC4-8311-1E4A-B8A9-B56363D91729}"/>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he-IL" dirty="0"/>
              <a:t>כעשרה שבועות לאחר הניתוח, המטופל מגיע למיון עם חום וכאבים </a:t>
            </a:r>
            <a:r>
              <a:rPr lang="he-IL" dirty="0" err="1"/>
              <a:t>באיזור</a:t>
            </a:r>
            <a:r>
              <a:rPr lang="he-IL" dirty="0"/>
              <a:t> הצלקת, בבדיקה יש </a:t>
            </a:r>
            <a:r>
              <a:rPr lang="he-IL" dirty="0" err="1"/>
              <a:t>פלוקטואציה</a:t>
            </a:r>
            <a:r>
              <a:rPr lang="he-IL" dirty="0"/>
              <a:t>, חום ורגישות בצלקת </a:t>
            </a:r>
            <a:r>
              <a:rPr lang="he-IL" dirty="0" err="1"/>
              <a:t>באיזור</a:t>
            </a:r>
            <a:r>
              <a:rPr lang="he-IL" dirty="0"/>
              <a:t> שמעל המייצב של הבר. בבדיקות דם יש </a:t>
            </a:r>
            <a:r>
              <a:rPr lang="he-IL" dirty="0" err="1"/>
              <a:t>לויקוציטוזיס</a:t>
            </a:r>
            <a:r>
              <a:rPr lang="he-IL" dirty="0"/>
              <a:t> וכן יש </a:t>
            </a:r>
            <a:r>
              <a:rPr lang="he-IL" dirty="0" err="1"/>
              <a:t>crp</a:t>
            </a:r>
            <a:r>
              <a:rPr lang="he-IL" dirty="0"/>
              <a:t> מורם. </a:t>
            </a:r>
          </a:p>
          <a:p>
            <a:pPr lvl="1" algn="r" rtl="1">
              <a:spcBef>
                <a:spcPts val="900"/>
              </a:spcBef>
            </a:pPr>
            <a:r>
              <a:rPr lang="he-IL" dirty="0"/>
              <a:t>מהי האבחנה המבדלת ומה יש לבצע?</a:t>
            </a:r>
          </a:p>
          <a:p>
            <a:pPr lvl="1" algn="r" rtl="1">
              <a:spcBef>
                <a:spcPts val="900"/>
              </a:spcBef>
            </a:pPr>
            <a:r>
              <a:rPr lang="he-IL" dirty="0"/>
              <a:t>זה נראה כמו זיהום פצע עם חשד לאבצס. יכול להיות שיש אלרגיה למתכת. </a:t>
            </a:r>
          </a:p>
          <a:p>
            <a:pPr algn="r" rtl="1"/>
            <a:r>
              <a:rPr lang="he-IL" dirty="0"/>
              <a:t>בפתיחת הצלקת יש עדות למוגלה </a:t>
            </a:r>
            <a:r>
              <a:rPr lang="he-IL" dirty="0" err="1"/>
              <a:t>באיזור</a:t>
            </a:r>
            <a:r>
              <a:rPr lang="he-IL" dirty="0"/>
              <a:t> של הבר שלא התפשטה יותר מדי. האם צריך להסיר את הבר? ואת המייצב? </a:t>
            </a:r>
          </a:p>
          <a:p>
            <a:pPr algn="r" rtl="1"/>
            <a:r>
              <a:rPr lang="he-IL" dirty="0"/>
              <a:t>במידה והדלקת לא התפשטה לתוך התעלה אין צורך להוציא את הבר אלא רק את המייצב עצמו. </a:t>
            </a:r>
            <a:endParaRPr lang="en-IL" dirty="0"/>
          </a:p>
        </p:txBody>
      </p:sp>
    </p:spTree>
    <p:extLst>
      <p:ext uri="{BB962C8B-B14F-4D97-AF65-F5344CB8AC3E}">
        <p14:creationId xmlns:p14="http://schemas.microsoft.com/office/powerpoint/2010/main" val="2273116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783BA-E048-1B4D-AD58-81E6559981ED}"/>
              </a:ext>
            </a:extLst>
          </p:cNvPr>
          <p:cNvSpPr>
            <a:spLocks noGrp="1"/>
          </p:cNvSpPr>
          <p:nvPr>
            <p:ph type="title"/>
          </p:nvPr>
        </p:nvSpPr>
        <p:spPr>
          <a:xfrm>
            <a:off x="6823878" y="741391"/>
            <a:ext cx="4491821" cy="1616203"/>
          </a:xfrm>
        </p:spPr>
        <p:txBody>
          <a:bodyPr anchor="b">
            <a:normAutofit/>
          </a:bodyPr>
          <a:lstStyle/>
          <a:p>
            <a:pPr defTabSz="914400" rtl="1" eaLnBrk="1" latinLnBrk="0" hangingPunct="1">
              <a:spcBef>
                <a:spcPct val="0"/>
              </a:spcBef>
              <a:buNone/>
            </a:pPr>
            <a:r>
              <a:rPr lang="he-IL" sz="3200"/>
              <a:t>כרטיסיה </a:t>
            </a:r>
            <a:r>
              <a:rPr lang="en-US" sz="3200"/>
              <a:t>2</a:t>
            </a:r>
            <a:endParaRPr lang="en-IL" sz="3200"/>
          </a:p>
        </p:txBody>
      </p:sp>
      <p:pic>
        <p:nvPicPr>
          <p:cNvPr id="5" name="Picture 4" descr="לוח שנה על שולחן">
            <a:extLst>
              <a:ext uri="{FF2B5EF4-FFF2-40B4-BE49-F238E27FC236}">
                <a16:creationId xmlns:a16="http://schemas.microsoft.com/office/drawing/2014/main" id="{B486C772-617D-5731-06A8-8F1B454D1AD2}"/>
              </a:ext>
            </a:extLst>
          </p:cNvPr>
          <p:cNvPicPr>
            <a:picLocks noChangeAspect="1"/>
          </p:cNvPicPr>
          <p:nvPr/>
        </p:nvPicPr>
        <p:blipFill rotWithShape="1">
          <a:blip r:embed="rId3"/>
          <a:srcRect l="3250" r="37416" b="-1"/>
          <a:stretch/>
        </p:blipFill>
        <p:spPr>
          <a:xfrm>
            <a:off x="20" y="10"/>
            <a:ext cx="6095980" cy="6857990"/>
          </a:xfrm>
          <a:prstGeom prst="rect">
            <a:avLst/>
          </a:prstGeom>
        </p:spPr>
      </p:pic>
      <p:grpSp>
        <p:nvGrpSpPr>
          <p:cNvPr id="9" name="Group 8">
            <a:extLst>
              <a:ext uri="{FF2B5EF4-FFF2-40B4-BE49-F238E27FC236}">
                <a16:creationId xmlns:a16="http://schemas.microsoft.com/office/drawing/2014/main" id="{5EFBDE31-BB3E-6CFC-23CD-B5976DA384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3362" cy="6858000"/>
            <a:chOff x="12068638" y="0"/>
            <a:chExt cx="123362" cy="6858000"/>
          </a:xfrm>
        </p:grpSpPr>
        <p:sp>
          <p:nvSpPr>
            <p:cNvPr id="10" name="Rectangle 9">
              <a:extLst>
                <a:ext uri="{FF2B5EF4-FFF2-40B4-BE49-F238E27FC236}">
                  <a16:creationId xmlns:a16="http://schemas.microsoft.com/office/drawing/2014/main" id="{180A60EC-72BB-121F-556A-E2837FD99A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91A2FAE-D41C-FF5D-B0A0-7808248EDC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4139706"/>
              <a:ext cx="123362" cy="2718294"/>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9081CD57-1022-5C48-8547-0DAB7C7DDF57}"/>
              </a:ext>
            </a:extLst>
          </p:cNvPr>
          <p:cNvSpPr>
            <a:spLocks noGrp="1"/>
          </p:cNvSpPr>
          <p:nvPr>
            <p:ph idx="1"/>
          </p:nvPr>
        </p:nvSpPr>
        <p:spPr>
          <a:xfrm>
            <a:off x="6823878" y="2533476"/>
            <a:ext cx="4491820" cy="3447832"/>
          </a:xfrm>
        </p:spPr>
        <p:txBody>
          <a:bodyPr anchor="t">
            <a:normAutofit/>
          </a:bodyPr>
          <a:lstStyle/>
          <a:p>
            <a:pPr marL="182880" indent="-182880" algn="just" defTabSz="914400" rtl="1" eaLnBrk="1" latinLnBrk="0" hangingPunct="1">
              <a:spcBef>
                <a:spcPts val="900"/>
              </a:spcBef>
              <a:spcAft>
                <a:spcPts val="0"/>
              </a:spcAft>
              <a:buClr>
                <a:schemeClr val="tx1">
                  <a:lumMod val="85000"/>
                  <a:lumOff val="15000"/>
                </a:schemeClr>
              </a:buClr>
              <a:buFont typeface="Garamond" pitchFamily="18" charset="0"/>
              <a:buChar char="◦"/>
            </a:pPr>
            <a:r>
              <a:rPr lang="he-IL" sz="2000" dirty="0"/>
              <a:t>אישה בת 38 בהריון מגיעה להערכה </a:t>
            </a:r>
            <a:r>
              <a:rPr lang="he-IL" sz="2000" dirty="0" err="1"/>
              <a:t>פרנטלית</a:t>
            </a:r>
            <a:r>
              <a:rPr lang="he-IL" sz="2000" dirty="0"/>
              <a:t> בשבוע 23, שם נצפית מסה בבית החזה השמאלי. המסה ממוקמת באונה השמאלית התחתונה, עם מספר ציסטות בגודל שונה, כשגודל המסה מוערך לפי 2.3-1.7-1 ס״מ. הגניקולוג שביצע את ההדמיה יוצר עימך קשר. </a:t>
            </a:r>
          </a:p>
          <a:p>
            <a:pPr lvl="1" algn="just" rtl="1">
              <a:spcBef>
                <a:spcPts val="900"/>
              </a:spcBef>
            </a:pPr>
            <a:r>
              <a:rPr lang="he-IL" sz="2000" dirty="0"/>
              <a:t>איזה עוד מידע נרצה לדעת בסונר לפני פגישה עם ההורים? </a:t>
            </a:r>
            <a:endParaRPr lang="en-IL" sz="2000" dirty="0"/>
          </a:p>
        </p:txBody>
      </p:sp>
    </p:spTree>
    <p:extLst>
      <p:ext uri="{BB962C8B-B14F-4D97-AF65-F5344CB8AC3E}">
        <p14:creationId xmlns:p14="http://schemas.microsoft.com/office/powerpoint/2010/main" val="24628404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2875</Words>
  <Application>Microsoft Macintosh PowerPoint</Application>
  <PresentationFormat>Widescreen</PresentationFormat>
  <Paragraphs>174</Paragraphs>
  <Slides>39</Slides>
  <Notes>39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Calibri Light</vt:lpstr>
      <vt:lpstr>Garamond</vt:lpstr>
      <vt:lpstr>Office Theme</vt:lpstr>
      <vt:lpstr>כרטיסיה 1</vt:lpstr>
      <vt:lpstr>כרטיסיה 1</vt:lpstr>
      <vt:lpstr>המשך</vt:lpstr>
      <vt:lpstr>המשך</vt:lpstr>
      <vt:lpstr>PowerPoint Presentation</vt:lpstr>
      <vt:lpstr>PowerPoint Presentation</vt:lpstr>
      <vt:lpstr>PowerPoint Presentation</vt:lpstr>
      <vt:lpstr>PowerPoint Presentation</vt:lpstr>
      <vt:lpstr>כרטיסיה 2</vt:lpstr>
      <vt:lpstr>כרטיסיה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כרטיסיה 3</vt:lpstr>
      <vt:lpstr>כרטיסיה 3</vt:lpstr>
      <vt:lpstr>PowerPoint Presentation</vt:lpstr>
      <vt:lpstr>PowerPoint Presentation</vt:lpstr>
      <vt:lpstr>PowerPoint Presentation</vt:lpstr>
      <vt:lpstr>PowerPoint Presentation</vt:lpstr>
      <vt:lpstr>PowerPoint Presentation</vt:lpstr>
      <vt:lpstr>PowerPoint Presentation</vt:lpstr>
      <vt:lpstr>כרטיסיה 4</vt:lpstr>
      <vt:lpstr>כרטיסיה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כרטיסיה 1</dc:title>
  <dc:creator>יעל דרזניק</dc:creator>
  <cp:lastModifiedBy>יעל דרזניק</cp:lastModifiedBy>
  <cp:revision>4</cp:revision>
  <dcterms:created xsi:type="dcterms:W3CDTF">2024-02-17T05:41:12Z</dcterms:created>
  <dcterms:modified xsi:type="dcterms:W3CDTF">2024-02-17T07:00:45Z</dcterms:modified>
</cp:coreProperties>
</file>