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7" r:id="rId2"/>
    <p:sldId id="375" r:id="rId3"/>
    <p:sldId id="268" r:id="rId4"/>
    <p:sldId id="433" r:id="rId5"/>
    <p:sldId id="269" r:id="rId6"/>
    <p:sldId id="434" r:id="rId7"/>
    <p:sldId id="270" r:id="rId8"/>
    <p:sldId id="435" r:id="rId9"/>
    <p:sldId id="271" r:id="rId10"/>
    <p:sldId id="436" r:id="rId11"/>
    <p:sldId id="515" r:id="rId12"/>
    <p:sldId id="516" r:id="rId13"/>
    <p:sldId id="517" r:id="rId14"/>
    <p:sldId id="519" r:id="rId15"/>
    <p:sldId id="520" r:id="rId16"/>
    <p:sldId id="521" r:id="rId17"/>
    <p:sldId id="522" r:id="rId18"/>
    <p:sldId id="523" r:id="rId19"/>
    <p:sldId id="518" r:id="rId20"/>
    <p:sldId id="524" r:id="rId21"/>
    <p:sldId id="525" r:id="rId22"/>
    <p:sldId id="526" r:id="rId23"/>
    <p:sldId id="527" r:id="rId24"/>
    <p:sldId id="529" r:id="rId25"/>
    <p:sldId id="528" r:id="rId26"/>
    <p:sldId id="530" r:id="rId27"/>
    <p:sldId id="531" r:id="rId28"/>
    <p:sldId id="532" r:id="rId29"/>
    <p:sldId id="533" r:id="rId30"/>
    <p:sldId id="534" r:id="rId31"/>
    <p:sldId id="535" r:id="rId32"/>
    <p:sldId id="536" r:id="rId33"/>
    <p:sldId id="537" r:id="rId34"/>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4727"/>
  </p:normalViewPr>
  <p:slideViewPr>
    <p:cSldViewPr snapToGrid="0">
      <p:cViewPr varScale="1">
        <p:scale>
          <a:sx n="87" d="100"/>
          <a:sy n="87" d="100"/>
        </p:scale>
        <p:origin x="12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3FEC0-14CE-2943-BD43-59E7AA93B972}" type="datetimeFigureOut">
              <a:rPr lang="en-IL" smtClean="0"/>
              <a:t>17/02/2024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8772B-AD43-2A48-836F-6D8192DAAD6B}" type="slidenum">
              <a:rPr lang="en-IL" smtClean="0"/>
              <a:t>‹#›</a:t>
            </a:fld>
            <a:endParaRPr lang="en-IL"/>
          </a:p>
        </p:txBody>
      </p:sp>
    </p:spTree>
    <p:extLst>
      <p:ext uri="{BB962C8B-B14F-4D97-AF65-F5344CB8AC3E}">
        <p14:creationId xmlns:p14="http://schemas.microsoft.com/office/powerpoint/2010/main" val="370186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a:t>
            </a:fld>
            <a:endParaRPr lang="en-IL"/>
          </a:p>
        </p:txBody>
      </p:sp>
    </p:spTree>
    <p:extLst>
      <p:ext uri="{BB962C8B-B14F-4D97-AF65-F5344CB8AC3E}">
        <p14:creationId xmlns:p14="http://schemas.microsoft.com/office/powerpoint/2010/main" val="17024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a:t>
            </a:fld>
            <a:endParaRPr lang="en-IL"/>
          </a:p>
        </p:txBody>
      </p:sp>
    </p:spTree>
    <p:extLst>
      <p:ext uri="{BB962C8B-B14F-4D97-AF65-F5344CB8AC3E}">
        <p14:creationId xmlns:p14="http://schemas.microsoft.com/office/powerpoint/2010/main" val="98530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a:t>
            </a:fld>
            <a:endParaRPr lang="en-IL"/>
          </a:p>
        </p:txBody>
      </p:sp>
    </p:spTree>
    <p:extLst>
      <p:ext uri="{BB962C8B-B14F-4D97-AF65-F5344CB8AC3E}">
        <p14:creationId xmlns:p14="http://schemas.microsoft.com/office/powerpoint/2010/main" val="123568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a:t>
            </a:fld>
            <a:endParaRPr lang="en-IL"/>
          </a:p>
        </p:txBody>
      </p:sp>
    </p:spTree>
    <p:extLst>
      <p:ext uri="{BB962C8B-B14F-4D97-AF65-F5344CB8AC3E}">
        <p14:creationId xmlns:p14="http://schemas.microsoft.com/office/powerpoint/2010/main" val="11096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a:t>
            </a:fld>
            <a:endParaRPr lang="en-IL"/>
          </a:p>
        </p:txBody>
      </p:sp>
    </p:spTree>
    <p:extLst>
      <p:ext uri="{BB962C8B-B14F-4D97-AF65-F5344CB8AC3E}">
        <p14:creationId xmlns:p14="http://schemas.microsoft.com/office/powerpoint/2010/main" val="202393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a:t>
            </a:fld>
            <a:endParaRPr lang="en-IL"/>
          </a:p>
        </p:txBody>
      </p:sp>
    </p:spTree>
    <p:extLst>
      <p:ext uri="{BB962C8B-B14F-4D97-AF65-F5344CB8AC3E}">
        <p14:creationId xmlns:p14="http://schemas.microsoft.com/office/powerpoint/2010/main" val="148530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a:t>
            </a:fld>
            <a:endParaRPr lang="en-IL"/>
          </a:p>
        </p:txBody>
      </p:sp>
    </p:spTree>
    <p:extLst>
      <p:ext uri="{BB962C8B-B14F-4D97-AF65-F5344CB8AC3E}">
        <p14:creationId xmlns:p14="http://schemas.microsoft.com/office/powerpoint/2010/main" val="119684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a:t>
            </a:fld>
            <a:endParaRPr lang="en-IL"/>
          </a:p>
        </p:txBody>
      </p:sp>
    </p:spTree>
    <p:extLst>
      <p:ext uri="{BB962C8B-B14F-4D97-AF65-F5344CB8AC3E}">
        <p14:creationId xmlns:p14="http://schemas.microsoft.com/office/powerpoint/2010/main" val="23738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a:t>
            </a:fld>
            <a:endParaRPr lang="en-IL"/>
          </a:p>
        </p:txBody>
      </p:sp>
    </p:spTree>
    <p:extLst>
      <p:ext uri="{BB962C8B-B14F-4D97-AF65-F5344CB8AC3E}">
        <p14:creationId xmlns:p14="http://schemas.microsoft.com/office/powerpoint/2010/main" val="153711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a:t>
            </a:fld>
            <a:endParaRPr lang="en-IL"/>
          </a:p>
        </p:txBody>
      </p:sp>
    </p:spTree>
    <p:extLst>
      <p:ext uri="{BB962C8B-B14F-4D97-AF65-F5344CB8AC3E}">
        <p14:creationId xmlns:p14="http://schemas.microsoft.com/office/powerpoint/2010/main" val="145131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a:t>
            </a:fld>
            <a:endParaRPr lang="en-IL"/>
          </a:p>
        </p:txBody>
      </p:sp>
    </p:spTree>
    <p:extLst>
      <p:ext uri="{BB962C8B-B14F-4D97-AF65-F5344CB8AC3E}">
        <p14:creationId xmlns:p14="http://schemas.microsoft.com/office/powerpoint/2010/main" val="62400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a:t>
            </a:fld>
            <a:endParaRPr lang="en-IL"/>
          </a:p>
        </p:txBody>
      </p:sp>
    </p:spTree>
    <p:extLst>
      <p:ext uri="{BB962C8B-B14F-4D97-AF65-F5344CB8AC3E}">
        <p14:creationId xmlns:p14="http://schemas.microsoft.com/office/powerpoint/2010/main" val="413464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a:t>
            </a:fld>
            <a:endParaRPr lang="en-IL"/>
          </a:p>
        </p:txBody>
      </p:sp>
    </p:spTree>
    <p:extLst>
      <p:ext uri="{BB962C8B-B14F-4D97-AF65-F5344CB8AC3E}">
        <p14:creationId xmlns:p14="http://schemas.microsoft.com/office/powerpoint/2010/main" val="2089953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a:t>
            </a:fld>
            <a:endParaRPr lang="en-IL"/>
          </a:p>
        </p:txBody>
      </p:sp>
    </p:spTree>
    <p:extLst>
      <p:ext uri="{BB962C8B-B14F-4D97-AF65-F5344CB8AC3E}">
        <p14:creationId xmlns:p14="http://schemas.microsoft.com/office/powerpoint/2010/main" val="2348094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a:t>
            </a:fld>
            <a:endParaRPr lang="en-IL"/>
          </a:p>
        </p:txBody>
      </p:sp>
    </p:spTree>
    <p:extLst>
      <p:ext uri="{BB962C8B-B14F-4D97-AF65-F5344CB8AC3E}">
        <p14:creationId xmlns:p14="http://schemas.microsoft.com/office/powerpoint/2010/main" val="379175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a:t>
            </a:fld>
            <a:endParaRPr lang="en-IL"/>
          </a:p>
        </p:txBody>
      </p:sp>
    </p:spTree>
    <p:extLst>
      <p:ext uri="{BB962C8B-B14F-4D97-AF65-F5344CB8AC3E}">
        <p14:creationId xmlns:p14="http://schemas.microsoft.com/office/powerpoint/2010/main" val="76246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a:t>
            </a:fld>
            <a:endParaRPr lang="en-IL"/>
          </a:p>
        </p:txBody>
      </p:sp>
    </p:spTree>
    <p:extLst>
      <p:ext uri="{BB962C8B-B14F-4D97-AF65-F5344CB8AC3E}">
        <p14:creationId xmlns:p14="http://schemas.microsoft.com/office/powerpoint/2010/main" val="266209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25</a:t>
            </a:fld>
            <a:endParaRPr lang="en-IL"/>
          </a:p>
        </p:txBody>
      </p:sp>
    </p:spTree>
    <p:extLst>
      <p:ext uri="{BB962C8B-B14F-4D97-AF65-F5344CB8AC3E}">
        <p14:creationId xmlns:p14="http://schemas.microsoft.com/office/powerpoint/2010/main" val="809707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26</a:t>
            </a:fld>
            <a:endParaRPr lang="en-IL"/>
          </a:p>
        </p:txBody>
      </p:sp>
    </p:spTree>
    <p:extLst>
      <p:ext uri="{BB962C8B-B14F-4D97-AF65-F5344CB8AC3E}">
        <p14:creationId xmlns:p14="http://schemas.microsoft.com/office/powerpoint/2010/main" val="2830905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27</a:t>
            </a:fld>
            <a:endParaRPr lang="en-IL"/>
          </a:p>
        </p:txBody>
      </p:sp>
    </p:spTree>
    <p:extLst>
      <p:ext uri="{BB962C8B-B14F-4D97-AF65-F5344CB8AC3E}">
        <p14:creationId xmlns:p14="http://schemas.microsoft.com/office/powerpoint/2010/main" val="1118181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28</a:t>
            </a:fld>
            <a:endParaRPr lang="en-IL"/>
          </a:p>
        </p:txBody>
      </p:sp>
    </p:spTree>
    <p:extLst>
      <p:ext uri="{BB962C8B-B14F-4D97-AF65-F5344CB8AC3E}">
        <p14:creationId xmlns:p14="http://schemas.microsoft.com/office/powerpoint/2010/main" val="304742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29</a:t>
            </a:fld>
            <a:endParaRPr lang="en-IL"/>
          </a:p>
        </p:txBody>
      </p:sp>
    </p:spTree>
    <p:extLst>
      <p:ext uri="{BB962C8B-B14F-4D97-AF65-F5344CB8AC3E}">
        <p14:creationId xmlns:p14="http://schemas.microsoft.com/office/powerpoint/2010/main" val="283172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a:t>
            </a:fld>
            <a:endParaRPr lang="en-IL"/>
          </a:p>
        </p:txBody>
      </p:sp>
    </p:spTree>
    <p:extLst>
      <p:ext uri="{BB962C8B-B14F-4D97-AF65-F5344CB8AC3E}">
        <p14:creationId xmlns:p14="http://schemas.microsoft.com/office/powerpoint/2010/main" val="2620116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30</a:t>
            </a:fld>
            <a:endParaRPr lang="en-IL"/>
          </a:p>
        </p:txBody>
      </p:sp>
    </p:spTree>
    <p:extLst>
      <p:ext uri="{BB962C8B-B14F-4D97-AF65-F5344CB8AC3E}">
        <p14:creationId xmlns:p14="http://schemas.microsoft.com/office/powerpoint/2010/main" val="1473456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31</a:t>
            </a:fld>
            <a:endParaRPr lang="en-IL"/>
          </a:p>
        </p:txBody>
      </p:sp>
    </p:spTree>
    <p:extLst>
      <p:ext uri="{BB962C8B-B14F-4D97-AF65-F5344CB8AC3E}">
        <p14:creationId xmlns:p14="http://schemas.microsoft.com/office/powerpoint/2010/main" val="2403044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32</a:t>
            </a:fld>
            <a:endParaRPr lang="en-IL"/>
          </a:p>
        </p:txBody>
      </p:sp>
    </p:spTree>
    <p:extLst>
      <p:ext uri="{BB962C8B-B14F-4D97-AF65-F5344CB8AC3E}">
        <p14:creationId xmlns:p14="http://schemas.microsoft.com/office/powerpoint/2010/main" val="3889246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לסיכום- </a:t>
            </a:r>
            <a:r>
              <a:rPr lang="he-IL" dirty="0" err="1"/>
              <a:t>המטוריה</a:t>
            </a:r>
            <a:r>
              <a:rPr lang="he-IL" dirty="0"/>
              <a:t> מוגדרת כמעל 5 תאי דם אדומים במשטח. </a:t>
            </a:r>
            <a:r>
              <a:rPr lang="he-IL" dirty="0" err="1"/>
              <a:t>המטוריה</a:t>
            </a:r>
            <a:r>
              <a:rPr lang="he-IL" dirty="0"/>
              <a:t> מיקרוסקופית מוגדרת כפחות מ- 50 תאי דם אדומים, אבל צריך לזכור שפגיעות כלייתיות מאוד קשות עם קרע שלם יכולות </a:t>
            </a:r>
            <a:r>
              <a:rPr lang="he-IL" dirty="0" err="1"/>
              <a:t>להתייצג</a:t>
            </a:r>
            <a:r>
              <a:rPr lang="he-IL" dirty="0"/>
              <a:t> גם ללא </a:t>
            </a:r>
            <a:r>
              <a:rPr lang="he-IL" dirty="0" err="1"/>
              <a:t>המטוריה</a:t>
            </a:r>
            <a:r>
              <a:rPr lang="he-IL" dirty="0"/>
              <a:t>. אחת האינדיקציות הבודדות לניתוח בכליה הינה אי יציבות המודינמית למרות מתן מוצרי דם. סיטי בטן איכותי לכליות דורש שלב </a:t>
            </a:r>
            <a:r>
              <a:rPr lang="he-IL" dirty="0" err="1"/>
              <a:t>ארטריאלי</a:t>
            </a:r>
            <a:r>
              <a:rPr lang="he-IL" dirty="0"/>
              <a:t>, שלב </a:t>
            </a:r>
            <a:r>
              <a:rPr lang="he-IL" dirty="0" err="1"/>
              <a:t>נפרוגרמי</a:t>
            </a:r>
            <a:r>
              <a:rPr lang="he-IL" dirty="0"/>
              <a:t>, ושלב מאוחר- שמתרחש כ- 10 דקות לאחר ההזרקה. השלב הזה בעיקר חשוב לצורך הערכת המערכת </a:t>
            </a:r>
            <a:r>
              <a:rPr lang="he-IL" dirty="0" err="1"/>
              <a:t>המאספת</a:t>
            </a:r>
            <a:r>
              <a:rPr lang="he-IL" dirty="0"/>
              <a:t>. הגדרת חומרת הפגיעה נקבעת לפי ה- </a:t>
            </a:r>
            <a:r>
              <a:rPr lang="he-IL" dirty="0" err="1"/>
              <a:t>aast</a:t>
            </a:r>
            <a:r>
              <a:rPr lang="he-IL" dirty="0"/>
              <a:t>. הטיפול השמרני הוכיח את עצמו ביכולת שימור הכליה במספר רב של מחקרים. במידה ואין שיפור ויש החמרה ניתן לבצע סיטי חוזר בתוך 48 שעות. דלף של שתן לרוב יסתדר ללא התערבות, אולם </a:t>
            </a:r>
            <a:r>
              <a:rPr lang="he-IL" dirty="0" err="1"/>
              <a:t>אקסטרווזציה</a:t>
            </a:r>
            <a:r>
              <a:rPr lang="he-IL" dirty="0"/>
              <a:t> של שתן מטופלת הכי טובה על ידי סטנט </a:t>
            </a:r>
            <a:r>
              <a:rPr lang="he-IL" dirty="0" err="1"/>
              <a:t>אורתרלי</a:t>
            </a:r>
            <a:r>
              <a:rPr lang="he-IL" dirty="0"/>
              <a:t>- </a:t>
            </a:r>
            <a:r>
              <a:rPr lang="he-IL" dirty="0" err="1"/>
              <a:t>double</a:t>
            </a:r>
            <a:r>
              <a:rPr lang="he-IL" dirty="0"/>
              <a:t> </a:t>
            </a:r>
            <a:r>
              <a:rPr lang="he-IL" dirty="0" err="1"/>
              <a:t>j</a:t>
            </a:r>
            <a:r>
              <a:rPr lang="he-IL" dirty="0"/>
              <a:t>. </a:t>
            </a:r>
            <a:endParaRPr lang="en-IL" dirty="0"/>
          </a:p>
        </p:txBody>
      </p:sp>
      <p:sp>
        <p:nvSpPr>
          <p:cNvPr id="4" name="Slide Number Placeholder 3"/>
          <p:cNvSpPr>
            <a:spLocks noGrp="1"/>
          </p:cNvSpPr>
          <p:nvPr>
            <p:ph type="sldNum" sz="quarter" idx="5"/>
          </p:nvPr>
        </p:nvSpPr>
        <p:spPr/>
        <p:txBody>
          <a:bodyPr/>
          <a:lstStyle/>
          <a:p>
            <a:fld id="{6F308262-EB66-3249-9CCD-0AE9119F7DB5}" type="slidenum">
              <a:rPr lang="en-IL" smtClean="0"/>
              <a:t>33</a:t>
            </a:fld>
            <a:endParaRPr lang="en-IL"/>
          </a:p>
        </p:txBody>
      </p:sp>
    </p:spTree>
    <p:extLst>
      <p:ext uri="{BB962C8B-B14F-4D97-AF65-F5344CB8AC3E}">
        <p14:creationId xmlns:p14="http://schemas.microsoft.com/office/powerpoint/2010/main" val="6607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a:t>
            </a:fld>
            <a:endParaRPr lang="en-IL"/>
          </a:p>
        </p:txBody>
      </p:sp>
    </p:spTree>
    <p:extLst>
      <p:ext uri="{BB962C8B-B14F-4D97-AF65-F5344CB8AC3E}">
        <p14:creationId xmlns:p14="http://schemas.microsoft.com/office/powerpoint/2010/main" val="56731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a:t>
            </a:fld>
            <a:endParaRPr lang="en-IL"/>
          </a:p>
        </p:txBody>
      </p:sp>
    </p:spTree>
    <p:extLst>
      <p:ext uri="{BB962C8B-B14F-4D97-AF65-F5344CB8AC3E}">
        <p14:creationId xmlns:p14="http://schemas.microsoft.com/office/powerpoint/2010/main" val="67555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a:t>
            </a:fld>
            <a:endParaRPr lang="en-IL"/>
          </a:p>
        </p:txBody>
      </p:sp>
    </p:spTree>
    <p:extLst>
      <p:ext uri="{BB962C8B-B14F-4D97-AF65-F5344CB8AC3E}">
        <p14:creationId xmlns:p14="http://schemas.microsoft.com/office/powerpoint/2010/main" val="166743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a:t>
            </a:fld>
            <a:endParaRPr lang="en-IL"/>
          </a:p>
        </p:txBody>
      </p:sp>
    </p:spTree>
    <p:extLst>
      <p:ext uri="{BB962C8B-B14F-4D97-AF65-F5344CB8AC3E}">
        <p14:creationId xmlns:p14="http://schemas.microsoft.com/office/powerpoint/2010/main" val="59840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a:t>
            </a:fld>
            <a:endParaRPr lang="en-IL"/>
          </a:p>
        </p:txBody>
      </p:sp>
    </p:spTree>
    <p:extLst>
      <p:ext uri="{BB962C8B-B14F-4D97-AF65-F5344CB8AC3E}">
        <p14:creationId xmlns:p14="http://schemas.microsoft.com/office/powerpoint/2010/main" val="272010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a:t>
            </a:fld>
            <a:endParaRPr lang="en-IL"/>
          </a:p>
        </p:txBody>
      </p:sp>
    </p:spTree>
    <p:extLst>
      <p:ext uri="{BB962C8B-B14F-4D97-AF65-F5344CB8AC3E}">
        <p14:creationId xmlns:p14="http://schemas.microsoft.com/office/powerpoint/2010/main" val="369126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0B84-06D4-D111-B985-4442C94EFB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6762F18F-1F39-59BE-4D12-E3847135A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4FFBA45F-D051-0F42-1A4A-C0C84D1A0DEA}"/>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5" name="Footer Placeholder 4">
            <a:extLst>
              <a:ext uri="{FF2B5EF4-FFF2-40B4-BE49-F238E27FC236}">
                <a16:creationId xmlns:a16="http://schemas.microsoft.com/office/drawing/2014/main" id="{6A8755AE-74FA-1279-468C-8148A6C9899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1B9910D-0DE7-A1E0-063A-92DBA1129814}"/>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105089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C890-58A2-F0B4-7445-ADF9C6C3762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384958AD-42D3-B071-F52C-97F3B4C85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1E9F0C68-6A15-A818-EE77-8128E218AC23}"/>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5" name="Footer Placeholder 4">
            <a:extLst>
              <a:ext uri="{FF2B5EF4-FFF2-40B4-BE49-F238E27FC236}">
                <a16:creationId xmlns:a16="http://schemas.microsoft.com/office/drawing/2014/main" id="{0CE68AF0-C4B2-6BD2-CF78-D2699EE968E1}"/>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C2678E3-6E5A-9134-9237-95CB329FF85F}"/>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30338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4EBC4-4D91-8930-1F79-F0EFAF076B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0DD4D770-7B18-9FDA-B790-3BF98B29B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A0156FB-1B69-FD97-FCCA-3615B861387E}"/>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5" name="Footer Placeholder 4">
            <a:extLst>
              <a:ext uri="{FF2B5EF4-FFF2-40B4-BE49-F238E27FC236}">
                <a16:creationId xmlns:a16="http://schemas.microsoft.com/office/drawing/2014/main" id="{E4620252-A7BB-1CEE-6DA1-46E75A58546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7D028511-AB2E-60E8-F4DD-D9B9C56B65C8}"/>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148723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1F48-FA95-E0EA-A9FA-5794DED6E6CA}"/>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47E100AA-FA7D-6BA5-139D-C9F001DA23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E8AD720-EE29-FC84-FA80-23A9CFF84464}"/>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5" name="Footer Placeholder 4">
            <a:extLst>
              <a:ext uri="{FF2B5EF4-FFF2-40B4-BE49-F238E27FC236}">
                <a16:creationId xmlns:a16="http://schemas.microsoft.com/office/drawing/2014/main" id="{92CFEFEC-8FD5-268B-3E06-85EC8F34D91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97D4C6B9-A4D2-92C9-A4A9-A8416DA0DF61}"/>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22768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2147-919C-E702-DFFF-9A3ECA807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6EDECF7C-EC70-BC63-BE1F-CE0468E52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2E7B0-74AF-40FD-AA17-698F22A4D1D9}"/>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5" name="Footer Placeholder 4">
            <a:extLst>
              <a:ext uri="{FF2B5EF4-FFF2-40B4-BE49-F238E27FC236}">
                <a16:creationId xmlns:a16="http://schemas.microsoft.com/office/drawing/2014/main" id="{4D273A16-8E27-2275-1307-22E33D378AE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75FC741-B0B6-9821-9243-791CEEC9CCED}"/>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9032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E618-94F8-37F5-4444-16D8A92BD2C7}"/>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B2C6ADD6-CCA8-6714-5404-9D44D9AB74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DD8F5610-F6B1-9DFA-DA39-26040C394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1E483506-B832-D2E8-F185-39A7966AE2C9}"/>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6" name="Footer Placeholder 5">
            <a:extLst>
              <a:ext uri="{FF2B5EF4-FFF2-40B4-BE49-F238E27FC236}">
                <a16:creationId xmlns:a16="http://schemas.microsoft.com/office/drawing/2014/main" id="{943DCDAA-35CF-305E-F067-9E7298E18B8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5E91B4C7-BDC9-CBC4-9363-73179C610C7C}"/>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2540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503F-60E4-A3A4-7651-5FE0AF0BFA2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C5B187B9-37DB-E680-7520-81A9D80F2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77DDD-CC4E-5931-4471-29710387D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E3A96FB4-1164-1B95-6316-8EB36CBE4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84E85E-5ADB-D2A8-2064-BF8E75C5B1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283F3BB9-72C2-3541-C6C6-900055D59E59}"/>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8" name="Footer Placeholder 7">
            <a:extLst>
              <a:ext uri="{FF2B5EF4-FFF2-40B4-BE49-F238E27FC236}">
                <a16:creationId xmlns:a16="http://schemas.microsoft.com/office/drawing/2014/main" id="{47EEC986-9CBB-4C8B-594F-C7353B05CFEF}"/>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4F310A88-1821-A727-10E0-8E897D6A99B7}"/>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194840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D226-A1BF-98C1-EA90-FE425E80F37C}"/>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D901B5FF-0EEF-51EC-CE9D-72C96DD1AC5A}"/>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4" name="Footer Placeholder 3">
            <a:extLst>
              <a:ext uri="{FF2B5EF4-FFF2-40B4-BE49-F238E27FC236}">
                <a16:creationId xmlns:a16="http://schemas.microsoft.com/office/drawing/2014/main" id="{13692390-EDA6-57F7-E264-8E078CAC0AF8}"/>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CCA40A5A-F35B-5E64-C6D0-2830A204C3CA}"/>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348229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55FBD-8BF1-EACF-3090-F12521CEBF4B}"/>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3" name="Footer Placeholder 2">
            <a:extLst>
              <a:ext uri="{FF2B5EF4-FFF2-40B4-BE49-F238E27FC236}">
                <a16:creationId xmlns:a16="http://schemas.microsoft.com/office/drawing/2014/main" id="{3C74DCE4-FD1A-8985-E748-3FAA9990A90A}"/>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2B7BF7FA-F67B-9EB7-E4C7-FFFBA737C7BD}"/>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212066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3D7-F706-2B6A-3E3A-14C127C21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C8D5C242-C9D9-880F-2BDB-28A91C067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83BC4986-252A-178B-A79F-70EB44475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4D75B-7061-2BF6-407B-61AD1D252DEC}"/>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6" name="Footer Placeholder 5">
            <a:extLst>
              <a:ext uri="{FF2B5EF4-FFF2-40B4-BE49-F238E27FC236}">
                <a16:creationId xmlns:a16="http://schemas.microsoft.com/office/drawing/2014/main" id="{0D25D8FB-A744-53EE-99FF-6DA19E7989A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E045144E-0844-0AFA-673E-27C5EAACA572}"/>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138569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9563-6B76-3BA1-93E3-B0B1EAFF1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B632C09C-4159-3A44-9A5A-37540CBF1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B92D2665-0BBE-6BAA-20F0-BC8940FB9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82B99-4709-53A4-808B-BA2186D31451}"/>
              </a:ext>
            </a:extLst>
          </p:cNvPr>
          <p:cNvSpPr>
            <a:spLocks noGrp="1"/>
          </p:cNvSpPr>
          <p:nvPr>
            <p:ph type="dt" sz="half" idx="10"/>
          </p:nvPr>
        </p:nvSpPr>
        <p:spPr/>
        <p:txBody>
          <a:bodyPr/>
          <a:lstStyle/>
          <a:p>
            <a:fld id="{421C3728-9174-1E49-9C44-8883B182D397}" type="datetimeFigureOut">
              <a:rPr lang="en-IL" smtClean="0"/>
              <a:t>17/02/2024</a:t>
            </a:fld>
            <a:endParaRPr lang="en-IL"/>
          </a:p>
        </p:txBody>
      </p:sp>
      <p:sp>
        <p:nvSpPr>
          <p:cNvPr id="6" name="Footer Placeholder 5">
            <a:extLst>
              <a:ext uri="{FF2B5EF4-FFF2-40B4-BE49-F238E27FC236}">
                <a16:creationId xmlns:a16="http://schemas.microsoft.com/office/drawing/2014/main" id="{E3F232B6-9BA8-5289-C956-E2A9A466B47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0E5BA460-4694-4F18-F08F-514A5A10C114}"/>
              </a:ext>
            </a:extLst>
          </p:cNvPr>
          <p:cNvSpPr>
            <a:spLocks noGrp="1"/>
          </p:cNvSpPr>
          <p:nvPr>
            <p:ph type="sldNum" sz="quarter" idx="12"/>
          </p:nvPr>
        </p:nvSpPr>
        <p:spPr/>
        <p:txBody>
          <a:bodyPr/>
          <a:lstStyle/>
          <a:p>
            <a:fld id="{C0B22A2C-41AE-6544-85AF-C925072AE7C6}" type="slidenum">
              <a:rPr lang="en-IL" smtClean="0"/>
              <a:t>‹#›</a:t>
            </a:fld>
            <a:endParaRPr lang="en-IL"/>
          </a:p>
        </p:txBody>
      </p:sp>
    </p:spTree>
    <p:extLst>
      <p:ext uri="{BB962C8B-B14F-4D97-AF65-F5344CB8AC3E}">
        <p14:creationId xmlns:p14="http://schemas.microsoft.com/office/powerpoint/2010/main" val="26390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2F43A-9315-A368-6CBA-3D01979D0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E506A0B1-F4D2-D173-738E-DF590E4FD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B2F6CEC-ABF6-14FD-CAA4-913DBAFDD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C3728-9174-1E49-9C44-8883B182D397}" type="datetimeFigureOut">
              <a:rPr lang="en-IL" smtClean="0"/>
              <a:t>17/02/2024</a:t>
            </a:fld>
            <a:endParaRPr lang="en-IL"/>
          </a:p>
        </p:txBody>
      </p:sp>
      <p:sp>
        <p:nvSpPr>
          <p:cNvPr id="5" name="Footer Placeholder 4">
            <a:extLst>
              <a:ext uri="{FF2B5EF4-FFF2-40B4-BE49-F238E27FC236}">
                <a16:creationId xmlns:a16="http://schemas.microsoft.com/office/drawing/2014/main" id="{33B19304-D0CD-2189-58F5-252512718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BF0C680D-045C-6F6A-E062-E680EF97B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22A2C-41AE-6544-85AF-C925072AE7C6}" type="slidenum">
              <a:rPr lang="en-IL" smtClean="0"/>
              <a:t>‹#›</a:t>
            </a:fld>
            <a:endParaRPr lang="en-IL"/>
          </a:p>
        </p:txBody>
      </p:sp>
    </p:spTree>
    <p:extLst>
      <p:ext uri="{BB962C8B-B14F-4D97-AF65-F5344CB8AC3E}">
        <p14:creationId xmlns:p14="http://schemas.microsoft.com/office/powerpoint/2010/main" val="163871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A585C-CCDC-134F-95EA-9AA0EC980863}"/>
              </a:ext>
            </a:extLst>
          </p:cNvPr>
          <p:cNvSpPr>
            <a:spLocks noGrp="1"/>
          </p:cNvSpPr>
          <p:nvPr>
            <p:ph type="title"/>
          </p:nvPr>
        </p:nvSpPr>
        <p:spPr>
          <a:xfrm>
            <a:off x="761803" y="350196"/>
            <a:ext cx="4646904" cy="1624520"/>
          </a:xfrm>
        </p:spPr>
        <p:txBody>
          <a:bodyPr anchor="ctr">
            <a:normAutofit/>
          </a:bodyPr>
          <a:lstStyle/>
          <a:p>
            <a:pPr defTabSz="914400" rtl="1" eaLnBrk="1" latinLnBrk="0" hangingPunct="1">
              <a:spcBef>
                <a:spcPct val="0"/>
              </a:spcBef>
              <a:buNone/>
            </a:pPr>
            <a:r>
              <a:rPr lang="he-IL" sz="4000"/>
              <a:t>כרטיסיה 1</a:t>
            </a:r>
            <a:endParaRPr lang="en-IL" sz="4000"/>
          </a:p>
        </p:txBody>
      </p:sp>
      <p:sp>
        <p:nvSpPr>
          <p:cNvPr id="3" name="Content Placeholder 2">
            <a:extLst>
              <a:ext uri="{FF2B5EF4-FFF2-40B4-BE49-F238E27FC236}">
                <a16:creationId xmlns:a16="http://schemas.microsoft.com/office/drawing/2014/main" id="{236CC3F9-8326-124F-834B-99A2369B39B9}"/>
              </a:ext>
            </a:extLst>
          </p:cNvPr>
          <p:cNvSpPr>
            <a:spLocks noGrp="1"/>
          </p:cNvSpPr>
          <p:nvPr>
            <p:ph idx="1"/>
          </p:nvPr>
        </p:nvSpPr>
        <p:spPr>
          <a:xfrm>
            <a:off x="761802" y="2743200"/>
            <a:ext cx="4646905" cy="3613149"/>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ילדה בת שמונה מגיעה לחדר הלם לאחר נפילה על צד שמאל </a:t>
            </a:r>
            <a:r>
              <a:rPr lang="he-IL" sz="2000" dirty="0" err="1"/>
              <a:t>באיזור</a:t>
            </a:r>
            <a:r>
              <a:rPr lang="he-IL" sz="2000" dirty="0"/>
              <a:t> הבטן בגן המשחקים, ומתלוננת על כאבים </a:t>
            </a:r>
            <a:r>
              <a:rPr lang="he-IL" sz="2000" dirty="0" err="1"/>
              <a:t>באיזור</a:t>
            </a:r>
            <a:r>
              <a:rPr lang="he-IL" sz="2000" dirty="0"/>
              <a:t> זה. </a:t>
            </a:r>
            <a:r>
              <a:rPr lang="he-IL" sz="2000" dirty="0" err="1"/>
              <a:t>היתה</a:t>
            </a:r>
            <a:r>
              <a:rPr lang="he-IL" sz="2000" dirty="0"/>
              <a:t> הקאה אחת. ל״ד סיסטולי 80, דופק </a:t>
            </a:r>
            <a:r>
              <a:rPr lang="en-US" sz="2000" dirty="0"/>
              <a:t>140</a:t>
            </a:r>
            <a:r>
              <a:rPr lang="he-IL" sz="2000" dirty="0"/>
              <a:t> </a:t>
            </a:r>
            <a:r>
              <a:rPr lang="he-IL" sz="2000" dirty="0" err="1"/>
              <a:t>סטורציה</a:t>
            </a:r>
            <a:r>
              <a:rPr lang="he-IL" sz="2000" dirty="0"/>
              <a:t> שמורה וחום תקין. </a:t>
            </a:r>
          </a:p>
          <a:p>
            <a:pPr lvl="1" algn="just" rtl="1">
              <a:spcBef>
                <a:spcPts val="900"/>
              </a:spcBef>
            </a:pPr>
            <a:r>
              <a:rPr lang="he-IL" sz="2000" dirty="0"/>
              <a:t>איך מחשבים את ה- </a:t>
            </a:r>
            <a:r>
              <a:rPr lang="he-IL" sz="2000" dirty="0" err="1"/>
              <a:t>shock</a:t>
            </a:r>
            <a:r>
              <a:rPr lang="he-IL" sz="2000" dirty="0"/>
              <a:t> </a:t>
            </a:r>
            <a:r>
              <a:rPr lang="he-IL" sz="2000" dirty="0" err="1"/>
              <a:t>index</a:t>
            </a:r>
            <a:r>
              <a:rPr lang="he-IL" sz="2000" dirty="0"/>
              <a:t> </a:t>
            </a:r>
          </a:p>
          <a:p>
            <a:pPr lvl="1" algn="just" rtl="1">
              <a:spcBef>
                <a:spcPts val="900"/>
              </a:spcBef>
            </a:pPr>
            <a:r>
              <a:rPr lang="he-IL" sz="2000" dirty="0"/>
              <a:t>מה </a:t>
            </a:r>
            <a:r>
              <a:rPr lang="he-IL" sz="2000" dirty="0" err="1"/>
              <a:t>המנגמנט</a:t>
            </a:r>
            <a:r>
              <a:rPr lang="he-IL" sz="2000" dirty="0"/>
              <a:t> הראשוני בחדר הלם?</a:t>
            </a:r>
          </a:p>
          <a:p>
            <a:pPr lvl="1" algn="just" rtl="1">
              <a:spcBef>
                <a:spcPts val="900"/>
              </a:spcBef>
            </a:pPr>
            <a:r>
              <a:rPr lang="he-IL" sz="2000" dirty="0"/>
              <a:t>באילו קריטריונים אין צורך לבצע </a:t>
            </a:r>
            <a:r>
              <a:rPr lang="he-IL" sz="2000" dirty="0" err="1"/>
              <a:t>ct</a:t>
            </a:r>
            <a:r>
              <a:rPr lang="he-IL" sz="2000" dirty="0"/>
              <a:t>  בטן?</a:t>
            </a:r>
            <a:endParaRPr lang="en-IL" sz="2000" dirty="0"/>
          </a:p>
        </p:txBody>
      </p:sp>
      <p:pic>
        <p:nvPicPr>
          <p:cNvPr id="5" name="Picture 4" descr="פלסטרים">
            <a:extLst>
              <a:ext uri="{FF2B5EF4-FFF2-40B4-BE49-F238E27FC236}">
                <a16:creationId xmlns:a16="http://schemas.microsoft.com/office/drawing/2014/main" id="{74FF55EE-73A1-94CC-D467-22E154145BE5}"/>
              </a:ext>
            </a:extLst>
          </p:cNvPr>
          <p:cNvPicPr>
            <a:picLocks noChangeAspect="1"/>
          </p:cNvPicPr>
          <p:nvPr/>
        </p:nvPicPr>
        <p:blipFill rotWithShape="1">
          <a:blip r:embed="rId3"/>
          <a:srcRect l="5630" r="34970" b="-2"/>
          <a:stretch/>
        </p:blipFill>
        <p:spPr>
          <a:xfrm>
            <a:off x="6096000" y="1"/>
            <a:ext cx="6102825" cy="6858000"/>
          </a:xfrm>
          <a:prstGeom prst="rect">
            <a:avLst/>
          </a:prstGeom>
        </p:spPr>
      </p:pic>
    </p:spTree>
    <p:extLst>
      <p:ext uri="{BB962C8B-B14F-4D97-AF65-F5344CB8AC3E}">
        <p14:creationId xmlns:p14="http://schemas.microsoft.com/office/powerpoint/2010/main" val="273342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B802-448A-674D-83EB-8C91B416B89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105A43EB-1EF7-FA4D-AB98-4A93AF31E164}"/>
              </a:ext>
            </a:extLst>
          </p:cNvPr>
          <p:cNvSpPr>
            <a:spLocks noGrp="1"/>
          </p:cNvSpPr>
          <p:nvPr>
            <p:ph idx="1"/>
          </p:nvPr>
        </p:nvSpPr>
        <p:spPr/>
        <p:txBody>
          <a:bodyPr>
            <a:normAutofit fontScale="70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הילדה מתאוששת לאחר מנת דם ומעלה המוגלובין אדקווטית והוא נשאר יציב. היא חוזרת לכלכלה ובדיקות הבטן בשיפור. </a:t>
            </a:r>
          </a:p>
          <a:p>
            <a:pPr lvl="1" algn="r" rtl="1">
              <a:spcBef>
                <a:spcPts val="900"/>
              </a:spcBef>
            </a:pPr>
            <a:r>
              <a:rPr lang="he-IL" dirty="0"/>
              <a:t>מה הסיבוכים המאוחרים של פגיעת טחול?</a:t>
            </a:r>
          </a:p>
          <a:p>
            <a:pPr lvl="1" algn="r" rtl="1">
              <a:spcBef>
                <a:spcPts val="900"/>
              </a:spcBef>
            </a:pPr>
            <a:r>
              <a:rPr lang="he-IL" dirty="0"/>
              <a:t>שכיח מאוד לראות כאב בטן מאוחר לאחר פגיעת טחול- </a:t>
            </a:r>
            <a:r>
              <a:rPr lang="he-IL" dirty="0" err="1"/>
              <a:t>late</a:t>
            </a:r>
            <a:r>
              <a:rPr lang="he-IL" dirty="0"/>
              <a:t> </a:t>
            </a:r>
            <a:r>
              <a:rPr lang="he-IL" dirty="0" err="1"/>
              <a:t>abdominal</a:t>
            </a:r>
            <a:r>
              <a:rPr lang="he-IL" dirty="0"/>
              <a:t> </a:t>
            </a:r>
            <a:r>
              <a:rPr lang="he-IL" dirty="0" err="1"/>
              <a:t>pain</a:t>
            </a:r>
            <a:r>
              <a:rPr lang="he-IL" dirty="0"/>
              <a:t>, זה יכול להתרחש </a:t>
            </a:r>
            <a:r>
              <a:rPr lang="he-IL" dirty="0" err="1"/>
              <a:t>בכעד</a:t>
            </a:r>
            <a:r>
              <a:rPr lang="he-IL" dirty="0"/>
              <a:t> 15% מהמטופלים במקרים </a:t>
            </a:r>
            <a:r>
              <a:rPr lang="he-IL" dirty="0" err="1"/>
              <a:t>מסויימים</a:t>
            </a:r>
            <a:r>
              <a:rPr lang="he-IL" dirty="0"/>
              <a:t>. כשמבצעים הדמיה רואים לרוב טחול בשלבי החלמה ללא הסבר לכאבים, אבל כשרואים אז הסיבוכים המאוחרים של פגיעת טחול הינם (לפי השכיחות)- </a:t>
            </a:r>
          </a:p>
          <a:p>
            <a:pPr lvl="2" algn="r" rtl="1">
              <a:spcBef>
                <a:spcPts val="900"/>
              </a:spcBef>
            </a:pPr>
            <a:r>
              <a:rPr lang="he-IL" dirty="0" err="1"/>
              <a:t>פסאודו-אנאוריזם</a:t>
            </a:r>
            <a:r>
              <a:rPr lang="he-IL" dirty="0"/>
              <a:t>- שכיח, יחסית. יכול להתרחש </a:t>
            </a:r>
            <a:r>
              <a:rPr lang="he-IL" dirty="0" err="1"/>
              <a:t>בכ</a:t>
            </a:r>
            <a:r>
              <a:rPr lang="he-IL" dirty="0"/>
              <a:t>- 17% מהמקרים, בחלק מהמקרים יש </a:t>
            </a:r>
            <a:r>
              <a:rPr lang="he-IL" dirty="0" err="1"/>
              <a:t>תרומבוזיס</a:t>
            </a:r>
            <a:r>
              <a:rPr lang="he-IL" dirty="0"/>
              <a:t> ספונטני. כשזה סימפטומטי מומלץ לבצע </a:t>
            </a:r>
            <a:r>
              <a:rPr lang="he-IL" dirty="0" err="1"/>
              <a:t>אנגיואמבוליזציה</a:t>
            </a:r>
            <a:r>
              <a:rPr lang="he-IL" dirty="0"/>
              <a:t>. </a:t>
            </a:r>
          </a:p>
          <a:p>
            <a:pPr lvl="2" algn="r" rtl="1">
              <a:spcBef>
                <a:spcPts val="900"/>
              </a:spcBef>
            </a:pPr>
            <a:r>
              <a:rPr lang="he-IL" dirty="0" err="1"/>
              <a:t>פסאודו</a:t>
            </a:r>
            <a:r>
              <a:rPr lang="he-IL" dirty="0"/>
              <a:t>-ציסטה- ציסטות ללא ציפוי של אפיתל. שאיבה מלעורית היא בעלת סיכון גבוה להיכשל, אבל הזרקת אתנול יכולה להצליח. ניתוח לכריתת טחול חלקית או </a:t>
            </a:r>
            <a:r>
              <a:rPr lang="he-IL" dirty="0" err="1"/>
              <a:t>מרסופליזציה</a:t>
            </a:r>
            <a:r>
              <a:rPr lang="he-IL" dirty="0"/>
              <a:t> יכולים להיות אופציה טובה. </a:t>
            </a:r>
          </a:p>
          <a:p>
            <a:pPr lvl="2" algn="r" rtl="1">
              <a:spcBef>
                <a:spcPts val="900"/>
              </a:spcBef>
            </a:pPr>
            <a:r>
              <a:rPr lang="en-US" dirty="0"/>
              <a:t>O</a:t>
            </a:r>
            <a:r>
              <a:rPr lang="he-IL" dirty="0" err="1"/>
              <a:t>psi</a:t>
            </a:r>
            <a:r>
              <a:rPr lang="he-IL" dirty="0"/>
              <a:t>- סיבוך לא שכיח אבל מסוכן של כריתת טחול- </a:t>
            </a:r>
            <a:r>
              <a:rPr lang="he-IL" dirty="0" err="1"/>
              <a:t>סטריפטוקוק</a:t>
            </a:r>
            <a:r>
              <a:rPr lang="he-IL" dirty="0"/>
              <a:t>, </a:t>
            </a:r>
            <a:r>
              <a:rPr lang="he-IL" dirty="0" err="1"/>
              <a:t>מנינגוקוק</a:t>
            </a:r>
            <a:r>
              <a:rPr lang="he-IL" dirty="0"/>
              <a:t>, </a:t>
            </a:r>
            <a:r>
              <a:rPr lang="he-IL" dirty="0" err="1"/>
              <a:t>המופילוס</a:t>
            </a:r>
            <a:r>
              <a:rPr lang="he-IL" dirty="0"/>
              <a:t>. יש לתת חיסונים לאחר שבועיים מכריתת טחול וכן לתת אנטיביוטיקה פרופילקטית. </a:t>
            </a:r>
          </a:p>
          <a:p>
            <a:pPr lvl="2" algn="r" rtl="1">
              <a:spcBef>
                <a:spcPts val="900"/>
              </a:spcBef>
            </a:pPr>
            <a:r>
              <a:rPr lang="he-IL" dirty="0"/>
              <a:t>דימום מאוחר- מאוד נדיר. השכיחות נעה סביב 0.2% במאמר אחד ויש כאלה האומרים שאפילו פחות. </a:t>
            </a:r>
          </a:p>
          <a:p>
            <a:pPr lvl="1" algn="r" rtl="1">
              <a:spcBef>
                <a:spcPts val="900"/>
              </a:spcBef>
            </a:pPr>
            <a:r>
              <a:rPr lang="he-IL" dirty="0"/>
              <a:t>מה נמליץ במכתב שחרור? מקובל לציין הימנעות מפעילות גופנית לפי דרגת הפגיעה בשבועות ועוד 2 (שבועות). מצאו שמספר רב של ילדים לא עשו לפי ההמלצות. אין המלצות לביצוע הדמיה נוספת. </a:t>
            </a:r>
          </a:p>
          <a:p>
            <a:pPr lvl="1" algn="r" rtl="1">
              <a:spcBef>
                <a:spcPts val="900"/>
              </a:spcBef>
            </a:pPr>
            <a:r>
              <a:rPr lang="he-IL" dirty="0"/>
              <a:t>מהן האינדיקציות לשחרור מטופל הביתה? המוגלובין יציב, סמנים חיוניים תקינים, ניתן לאכול, כאב הבטן עבר או שהוא נסבל (צריך להיות יותר זהירים במטופלים עם פגיעות כידון או חגורה במצבים כאלה). </a:t>
            </a:r>
            <a:endParaRPr lang="en-IL" dirty="0"/>
          </a:p>
        </p:txBody>
      </p:sp>
    </p:spTree>
    <p:extLst>
      <p:ext uri="{BB962C8B-B14F-4D97-AF65-F5344CB8AC3E}">
        <p14:creationId xmlns:p14="http://schemas.microsoft.com/office/powerpoint/2010/main" val="19446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76EA73-E851-6F46-A40E-F02EA3F95B41}"/>
              </a:ext>
            </a:extLst>
          </p:cNvPr>
          <p:cNvSpPr>
            <a:spLocks noGrp="1"/>
          </p:cNvSpPr>
          <p:nvPr>
            <p:ph type="title"/>
          </p:nvPr>
        </p:nvSpPr>
        <p:spPr>
          <a:xfrm>
            <a:off x="838200" y="365125"/>
            <a:ext cx="10515600" cy="1325563"/>
          </a:xfrm>
        </p:spPr>
        <p:txBody>
          <a:bodyPr>
            <a:normAutofit/>
          </a:bodyPr>
          <a:lstStyle/>
          <a:p>
            <a:pPr defTabSz="914400" rtl="1" eaLnBrk="1" latinLnBrk="0" hangingPunct="1">
              <a:spcBef>
                <a:spcPct val="0"/>
              </a:spcBef>
              <a:buNone/>
            </a:pPr>
            <a:r>
              <a:rPr lang="he-IL" dirty="0"/>
              <a:t>כרטיסיה </a:t>
            </a:r>
            <a:r>
              <a:rPr lang="en-US" dirty="0"/>
              <a:t>2</a:t>
            </a:r>
            <a:endParaRPr lang="en-IL"/>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4D0D06-EF2B-5148-8BA5-CE85D0AEDA52}"/>
              </a:ext>
            </a:extLst>
          </p:cNvPr>
          <p:cNvSpPr>
            <a:spLocks noGrp="1"/>
          </p:cNvSpPr>
          <p:nvPr>
            <p:ph idx="1"/>
          </p:nvPr>
        </p:nvSpPr>
        <p:spPr>
          <a:xfrm>
            <a:off x="838200" y="1825625"/>
            <a:ext cx="10515600" cy="4351338"/>
          </a:xfrm>
        </p:spPr>
        <p:txBody>
          <a:bodyPr>
            <a:normAutofit/>
          </a:bodyPr>
          <a:lstStyle/>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בן 4 מגיע למרכז טראומה עם ההורים כ- 6 שעות לאחר תאונה בבית שבמהלכה נפלה לו טלוויזיה על הבטן. הוא לא איבד את ההכרה, אבל מתלונן על כאבי בטן הולכים וגוברים וכן הקיא פעם אחת. בהערכה, הילד ער ומגיב, הסמנים החיוניים תקינים, הבטן אינה מורחבת, אולם רגישה למישוש </a:t>
            </a:r>
            <a:r>
              <a:rPr lang="he-IL" dirty="0" err="1"/>
              <a:t>באפיגסטריום</a:t>
            </a:r>
            <a:r>
              <a:rPr lang="he-IL" dirty="0"/>
              <a:t> וברביע הימני העליון ללא עדות </a:t>
            </a:r>
            <a:r>
              <a:rPr lang="he-IL" dirty="0" err="1"/>
              <a:t>לפריטוניטיס</a:t>
            </a:r>
            <a:r>
              <a:rPr lang="he-IL" dirty="0"/>
              <a:t>. אין סמני חבלה חיצוניים. שאר הבדיקה תקינה. </a:t>
            </a:r>
          </a:p>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מה השלב הבא בהערכת המטופל? </a:t>
            </a:r>
            <a:endParaRPr lang="en-IL" dirty="0"/>
          </a:p>
        </p:txBody>
      </p:sp>
    </p:spTree>
    <p:extLst>
      <p:ext uri="{BB962C8B-B14F-4D97-AF65-F5344CB8AC3E}">
        <p14:creationId xmlns:p14="http://schemas.microsoft.com/office/powerpoint/2010/main" val="197595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EA73-E851-6F46-A40E-F02EA3F95B4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64D0D06-EF2B-5148-8BA5-CE85D0AEDA52}"/>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בן 4 מגיע למרכז טראומה עם ההורים כ- 6 שעות לאחר תאונה בבית שבמהלכה נפלה לו טלוויזיה על הבטן. הוא לא איבד את ההכרה, אבל מתלונן על כאבי בטן הולכים וגוברים וכן הקיא פעם אחת. בהערכה, הילד ער ומגיב, הסמנים החיוניים תקינים, הבטן אינה מורחבת, אולם רגישה למישוש </a:t>
            </a:r>
            <a:r>
              <a:rPr lang="he-IL" dirty="0" err="1"/>
              <a:t>באפיגסטריום</a:t>
            </a:r>
            <a:r>
              <a:rPr lang="he-IL" dirty="0"/>
              <a:t> וברביע הימני העליון ללא עדות </a:t>
            </a:r>
            <a:r>
              <a:rPr lang="he-IL" dirty="0" err="1"/>
              <a:t>לפריטוניטיס</a:t>
            </a:r>
            <a:r>
              <a:rPr lang="he-IL" dirty="0"/>
              <a:t>. אין סמני חבלה חיצוניים. שאר הבדיקה תקינה.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השלב הבא בהערכת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מדובר במטופל יציב המודינמית ונשימתית עם חבלת בטן קהה. יש להשלים בדיקות מעבדה מלאות כולל מעבדה לאנזימי לבלב וכבד, יש להשלים בדיקת שתן, לדאוג שיהיו שני עירויים, ולהתקדם לביצוע </a:t>
            </a:r>
            <a:r>
              <a:rPr lang="he-IL" dirty="0" err="1"/>
              <a:t>ct</a:t>
            </a:r>
            <a:r>
              <a:rPr lang="he-IL" dirty="0"/>
              <a:t> בטן. </a:t>
            </a:r>
            <a:endParaRPr lang="en-IL" dirty="0"/>
          </a:p>
        </p:txBody>
      </p:sp>
    </p:spTree>
    <p:extLst>
      <p:ext uri="{BB962C8B-B14F-4D97-AF65-F5344CB8AC3E}">
        <p14:creationId xmlns:p14="http://schemas.microsoft.com/office/powerpoint/2010/main" val="78055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09E5-EEBD-4B42-A9EE-04A33E7E54C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85C06E5-13A7-1540-B093-B0B8566DC27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בבדיקות המעבדה המוגלובין תקין, </a:t>
            </a:r>
            <a:r>
              <a:rPr lang="he-IL" dirty="0" err="1"/>
              <a:t>לויקוציטוזיס</a:t>
            </a:r>
            <a:r>
              <a:rPr lang="he-IL" dirty="0"/>
              <a:t> 23, אנזימי כבד </a:t>
            </a:r>
            <a:r>
              <a:rPr lang="he-IL" dirty="0" err="1"/>
              <a:t>הפטוצלולריים</a:t>
            </a:r>
            <a:r>
              <a:rPr lang="he-IL" dirty="0"/>
              <a:t> סביב 250 שניהם, </a:t>
            </a:r>
            <a:r>
              <a:rPr lang="he-IL" dirty="0" err="1"/>
              <a:t>ליפאז</a:t>
            </a:r>
            <a:r>
              <a:rPr lang="he-IL" dirty="0"/>
              <a:t> 300. מה האבחנה המבדלת ומה השלבים הבאים בטיפול?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73172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09E5-EEBD-4B42-A9EE-04A33E7E54C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85C06E5-13A7-1540-B093-B0B8566DC27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בבדיקות המעבדה המוגלובין תקין, </a:t>
            </a:r>
            <a:r>
              <a:rPr lang="he-IL" dirty="0" err="1"/>
              <a:t>לויקוציטוזיס</a:t>
            </a:r>
            <a:r>
              <a:rPr lang="he-IL" dirty="0"/>
              <a:t> 23, אנזימי כבד </a:t>
            </a:r>
            <a:r>
              <a:rPr lang="he-IL" dirty="0" err="1"/>
              <a:t>הפטוצלולריים</a:t>
            </a:r>
            <a:r>
              <a:rPr lang="he-IL" dirty="0"/>
              <a:t> סביב 250 שניהם, </a:t>
            </a:r>
            <a:r>
              <a:rPr lang="he-IL" dirty="0" err="1"/>
              <a:t>ליפאז</a:t>
            </a:r>
            <a:r>
              <a:rPr lang="he-IL" dirty="0"/>
              <a:t> 300. מה האבחנה המבדלת ומה השלבים הבאים בטיפול?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חשד גבוה לחבלת לבלב וחבלת כבד, אין רושם לדמם חריף- המטופל יציב ועברו מספר שעות ללא החמרה.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 ניתן לשלול בשלב זה </a:t>
            </a:r>
            <a:r>
              <a:rPr lang="he-IL" dirty="0" err="1"/>
              <a:t>פרפורציה</a:t>
            </a:r>
            <a:r>
              <a:rPr lang="he-IL" dirty="0"/>
              <a:t> אולם בבדיקה לא התפתחו סמני </a:t>
            </a:r>
            <a:r>
              <a:rPr lang="he-IL" dirty="0" err="1"/>
              <a:t>פריטוניטיס</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צילום בטן יכול לשלול אויר חופשי אבל לא יקדם יותר מדי, כך גם לגבי </a:t>
            </a:r>
            <a:r>
              <a:rPr lang="he-IL" dirty="0" err="1"/>
              <a:t>fast</a:t>
            </a:r>
            <a:r>
              <a:rPr lang="he-IL" dirty="0"/>
              <a:t>. בדיקת הבחירה הינה </a:t>
            </a:r>
            <a:r>
              <a:rPr lang="he-IL" dirty="0" err="1"/>
              <a:t>ct</a:t>
            </a:r>
            <a:r>
              <a:rPr lang="he-IL" dirty="0"/>
              <a:t>  בטן. </a:t>
            </a:r>
            <a:endParaRPr lang="en-IL" dirty="0"/>
          </a:p>
        </p:txBody>
      </p:sp>
    </p:spTree>
    <p:extLst>
      <p:ext uri="{BB962C8B-B14F-4D97-AF65-F5344CB8AC3E}">
        <p14:creationId xmlns:p14="http://schemas.microsoft.com/office/powerpoint/2010/main" val="178399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CDAA-41DA-3042-B3DC-619347020D2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3DEEF9B-DDF4-8747-9690-E09C9F8C8A5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בסיטי</a:t>
            </a:r>
            <a:r>
              <a:rPr lang="he-IL" dirty="0"/>
              <a:t> בטן יש מעט נוזל והיעדר פגיעה ממשית במעי. יש </a:t>
            </a:r>
            <a:r>
              <a:rPr lang="he-IL" dirty="0" err="1"/>
              <a:t>טרנזקציה</a:t>
            </a:r>
            <a:r>
              <a:rPr lang="he-IL" dirty="0"/>
              <a:t> של הלבלב המודגמת בבירור מצד שמאל לעמוד השדרה. בנוסף יש </a:t>
            </a:r>
            <a:r>
              <a:rPr lang="he-IL" dirty="0" err="1"/>
              <a:t>לצרציה</a:t>
            </a:r>
            <a:r>
              <a:rPr lang="he-IL" dirty="0"/>
              <a:t> הנמדדת 2.7 </a:t>
            </a:r>
            <a:r>
              <a:rPr lang="he-IL" dirty="0" err="1"/>
              <a:t>סמ</a:t>
            </a:r>
            <a:r>
              <a:rPr lang="he-IL" dirty="0"/>
              <a:t> בסגמנט 7 של הכבד. אין עדות לפגיעות אחרות.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האופציות </a:t>
            </a:r>
            <a:r>
              <a:rPr lang="he-IL" dirty="0" err="1"/>
              <a:t>ההתערבותיות</a:t>
            </a:r>
            <a:r>
              <a:rPr lang="he-IL" dirty="0"/>
              <a:t> עבור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197665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CDAA-41DA-3042-B3DC-619347020D2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3DEEF9B-DDF4-8747-9690-E09C9F8C8A5C}"/>
              </a:ext>
            </a:extLst>
          </p:cNvPr>
          <p:cNvSpPr>
            <a:spLocks noGrp="1"/>
          </p:cNvSpPr>
          <p:nvPr>
            <p:ph idx="1"/>
          </p:nvPr>
        </p:nvSpPr>
        <p:spPr/>
        <p:txBody>
          <a:bodyPr>
            <a:normAutofit fontScale="6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בסיטי</a:t>
            </a:r>
            <a:r>
              <a:rPr lang="he-IL" dirty="0"/>
              <a:t> בטן יש מעט נוזל והיעדר פגיעה ממשית במעי. יש </a:t>
            </a:r>
            <a:r>
              <a:rPr lang="he-IL" dirty="0" err="1"/>
              <a:t>טרנזקציה</a:t>
            </a:r>
            <a:r>
              <a:rPr lang="he-IL" dirty="0"/>
              <a:t> של הלבלב המודגמת בבירור מצד שמאל לעמוד השדרה. בנוסף יש </a:t>
            </a:r>
            <a:r>
              <a:rPr lang="he-IL" dirty="0" err="1"/>
              <a:t>לצרציה</a:t>
            </a:r>
            <a:r>
              <a:rPr lang="he-IL" dirty="0"/>
              <a:t> הנמדדת 2.7 </a:t>
            </a:r>
            <a:r>
              <a:rPr lang="he-IL" dirty="0" err="1"/>
              <a:t>סמ</a:t>
            </a:r>
            <a:r>
              <a:rPr lang="he-IL" dirty="0"/>
              <a:t> בסגמנט 7 של הכבד. אין עדות לפגיעות אחרות.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האופציות </a:t>
            </a:r>
            <a:r>
              <a:rPr lang="he-IL" dirty="0" err="1"/>
              <a:t>ההתערבותיות</a:t>
            </a:r>
            <a:r>
              <a:rPr lang="he-IL" dirty="0"/>
              <a:t> עבור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פגיעות לבלב מחולקות לדרגות כשעבור כל דרגת פגיעה יש התוויות שונות לטיפול. פגיעות בדרגה 1-2- לא כוללות פגיעה בתעלות או </a:t>
            </a:r>
            <a:r>
              <a:rPr lang="he-IL" dirty="0" err="1"/>
              <a:t>טרנזקציה</a:t>
            </a:r>
            <a:r>
              <a:rPr lang="he-IL" dirty="0"/>
              <a:t>. פגיעה בדרגה 3 כוללת טרנסקציה מלאה </a:t>
            </a:r>
            <a:r>
              <a:rPr lang="he-IL" dirty="0" err="1"/>
              <a:t>באיזור</a:t>
            </a:r>
            <a:r>
              <a:rPr lang="he-IL" dirty="0"/>
              <a:t> זה, בדרגה 4- כוללת טרנסקציה </a:t>
            </a:r>
            <a:r>
              <a:rPr lang="he-IL" dirty="0" err="1"/>
              <a:t>פרוקסימלית</a:t>
            </a:r>
            <a:r>
              <a:rPr lang="he-IL" dirty="0"/>
              <a:t> ופגיעה דרגה 5 הינה הרס של </a:t>
            </a:r>
            <a:r>
              <a:rPr lang="he-IL" dirty="0" err="1"/>
              <a:t>איזור</a:t>
            </a:r>
            <a:r>
              <a:rPr lang="he-IL" dirty="0"/>
              <a:t> ראש הלבלב.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הפגיעה בכבד היא פגיעה בדרגה 2 ואינה מצריכה מלבד מעקב ספירות בשלב זה שום התערבות כלשהיא.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לגבי הלבלב- יש שלוש אופציות תרפויטיות שונות-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האחת, ביצוע כריתה </a:t>
            </a:r>
            <a:r>
              <a:rPr lang="he-IL" dirty="0" err="1"/>
              <a:t>דיסטלית</a:t>
            </a:r>
            <a:r>
              <a:rPr lang="he-IL" dirty="0"/>
              <a:t> לפרוסקופית של הלבלב,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השניה</a:t>
            </a:r>
            <a:r>
              <a:rPr lang="he-IL" dirty="0"/>
              <a:t>- ביצוע </a:t>
            </a:r>
            <a:r>
              <a:rPr lang="he-IL" dirty="0" err="1"/>
              <a:t>ercp</a:t>
            </a:r>
            <a:r>
              <a:rPr lang="he-IL" dirty="0"/>
              <a:t>  וצנתור </a:t>
            </a:r>
            <a:r>
              <a:rPr lang="he-IL" dirty="0" err="1"/>
              <a:t>הוירסונג</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השלישית- המשך טיפול שמרני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אין המלצה חד משמעית בספרות מי מהאופציה העדיפה. בהינתן שזוהי פגיעה מבודדת בלבל עם טרנסקציה מלאה והגיל קטן- ניתן להתקדם לביצוע לפרוסקופיה לכריתת לבלב </a:t>
            </a:r>
            <a:r>
              <a:rPr lang="he-IL" dirty="0" err="1"/>
              <a:t>דיסטלית</a:t>
            </a:r>
            <a:r>
              <a:rPr lang="he-IL" dirty="0"/>
              <a:t> עם השארת נקז. </a:t>
            </a:r>
            <a:endParaRPr lang="en-IL" dirty="0"/>
          </a:p>
        </p:txBody>
      </p:sp>
    </p:spTree>
    <p:extLst>
      <p:ext uri="{BB962C8B-B14F-4D97-AF65-F5344CB8AC3E}">
        <p14:creationId xmlns:p14="http://schemas.microsoft.com/office/powerpoint/2010/main" val="309480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8F2E-FECF-DF43-9777-830948D0FD8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CA683A8-BF6B-5A4C-99FB-90ECFC49570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נעקוב אחר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427142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8F2E-FECF-DF43-9777-830948D0FD8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CA683A8-BF6B-5A4C-99FB-90ECFC49570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נעקוב אחר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הסיבוך הכי נפוץ שיכול להתרחש הינו דלף </a:t>
            </a:r>
            <a:r>
              <a:rPr lang="he-IL" dirty="0" err="1"/>
              <a:t>פנקראטי</a:t>
            </a:r>
            <a:r>
              <a:rPr lang="he-IL" dirty="0"/>
              <a:t>. יש להמשיך לעקוב עם סונר ביקורת חוזר במידה ויש חשד. הדלף יכול להתארגן במיימת </a:t>
            </a:r>
            <a:r>
              <a:rPr lang="he-IL" dirty="0" err="1"/>
              <a:t>לבלבית</a:t>
            </a:r>
            <a:r>
              <a:rPr lang="he-IL" dirty="0"/>
              <a:t> או להפוך </a:t>
            </a:r>
            <a:r>
              <a:rPr lang="he-IL" dirty="0" err="1"/>
              <a:t>לפסאודוציסטה</a:t>
            </a:r>
            <a:r>
              <a:rPr lang="he-IL" dirty="0"/>
              <a:t> </a:t>
            </a:r>
            <a:r>
              <a:rPr lang="he-IL" dirty="0" err="1"/>
              <a:t>לבלבית</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25435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68BA7-5934-7349-9EFB-D851908E3D94}"/>
              </a:ext>
            </a:extLst>
          </p:cNvPr>
          <p:cNvSpPr>
            <a:spLocks noGrp="1"/>
          </p:cNvSpPr>
          <p:nvPr>
            <p:ph type="title"/>
          </p:nvPr>
        </p:nvSpPr>
        <p:spPr>
          <a:xfrm>
            <a:off x="838200" y="365125"/>
            <a:ext cx="5558489" cy="1325563"/>
          </a:xfrm>
        </p:spPr>
        <p:txBody>
          <a:bodyPr>
            <a:normAutofit/>
          </a:bodyPr>
          <a:lstStyle/>
          <a:p>
            <a:pPr defTabSz="914400" rtl="1" eaLnBrk="1" latinLnBrk="0" hangingPunct="1">
              <a:spcBef>
                <a:spcPct val="0"/>
              </a:spcBef>
              <a:buNone/>
            </a:pPr>
            <a:r>
              <a:rPr lang="he-IL" dirty="0"/>
              <a:t>כרטיסיה </a:t>
            </a:r>
            <a:r>
              <a:rPr lang="en-US" dirty="0"/>
              <a:t>3</a:t>
            </a:r>
            <a:endParaRPr lang="en-IL"/>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B766980-4025-9643-BBCA-62D45842A580}"/>
              </a:ext>
            </a:extLst>
          </p:cNvPr>
          <p:cNvSpPr>
            <a:spLocks noGrp="1"/>
          </p:cNvSpPr>
          <p:nvPr>
            <p:ph idx="1"/>
          </p:nvPr>
        </p:nvSpPr>
        <p:spPr>
          <a:xfrm>
            <a:off x="838200" y="1825625"/>
            <a:ext cx="5558489" cy="4351338"/>
          </a:xfrm>
        </p:spPr>
        <p:txBody>
          <a:bodyPr>
            <a:normAutofit/>
          </a:bodyPr>
          <a:lstStyle/>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בחור בן 16, בריא בעברו, מגיע למיון כ- 6 שעות לאחר אירוע תקיפה- קיבל אגרופים ובעיטות לבטן ולגב. הוא מתלונן על כאבים בבטן ימנית ובפלאנק וכן מציין שתן דמי. הכאב מחמיר והשתן נהיה דמי ממש. אין סיפור של אובדן הכרה והוא אכל ארוחה אחת מאז האירוע. </a:t>
            </a:r>
          </a:p>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במיון הוא נראה לא נינוח אבל </a:t>
            </a:r>
            <a:r>
              <a:rPr lang="he-IL" sz="1800" dirty="0" err="1"/>
              <a:t>סהכ</a:t>
            </a:r>
            <a:r>
              <a:rPr lang="he-IL" sz="1800" dirty="0"/>
              <a:t> מתמצא ועירני. </a:t>
            </a:r>
          </a:p>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לחץ דם תקין, דופק 90, טמפרטורה 37.6, 22 נשימות לדקה. </a:t>
            </a:r>
          </a:p>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בבדיקה יש שפשוף משמעותי </a:t>
            </a:r>
            <a:r>
              <a:rPr lang="he-IL" sz="1800" dirty="0" err="1"/>
              <a:t>בפאלנק</a:t>
            </a:r>
            <a:r>
              <a:rPr lang="he-IL" sz="1800" dirty="0"/>
              <a:t>, ויש רושם למסה נמושה המשתרעת מהבטן הימנית עד לפלאנק, מעט רגישה. מצד שמאל אין רגישות. אין משהו אחר בבדיקה פיזיקלית. </a:t>
            </a:r>
          </a:p>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מהם השלבים הבאים בהערכת המטופל? </a:t>
            </a:r>
            <a:endParaRPr lang="en-IL" sz="18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11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585C-CCDC-134F-95EA-9AA0EC980863}"/>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1</a:t>
            </a:r>
            <a:endParaRPr lang="en-IL" dirty="0"/>
          </a:p>
        </p:txBody>
      </p:sp>
      <p:sp>
        <p:nvSpPr>
          <p:cNvPr id="3" name="Content Placeholder 2">
            <a:extLst>
              <a:ext uri="{FF2B5EF4-FFF2-40B4-BE49-F238E27FC236}">
                <a16:creationId xmlns:a16="http://schemas.microsoft.com/office/drawing/2014/main" id="{236CC3F9-8326-124F-834B-99A2369B39B9}"/>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ילדה בת שמונה מגיעה לחדר הלם לאחר נפילה על צד שמאל </a:t>
            </a:r>
            <a:r>
              <a:rPr lang="he-IL" dirty="0" err="1"/>
              <a:t>באיזור</a:t>
            </a:r>
            <a:r>
              <a:rPr lang="he-IL" dirty="0"/>
              <a:t> הבטן בגן המשחקים, ומתלוננת על כאבים </a:t>
            </a:r>
            <a:r>
              <a:rPr lang="he-IL" dirty="0" err="1"/>
              <a:t>באיזור</a:t>
            </a:r>
            <a:r>
              <a:rPr lang="he-IL" dirty="0"/>
              <a:t> זה. </a:t>
            </a:r>
            <a:r>
              <a:rPr lang="he-IL" dirty="0" err="1"/>
              <a:t>היתה</a:t>
            </a:r>
            <a:r>
              <a:rPr lang="he-IL" dirty="0"/>
              <a:t> הקאה אחת. ל״ד סיסטולי 80, דופק </a:t>
            </a:r>
            <a:r>
              <a:rPr lang="en-US" dirty="0"/>
              <a:t>140</a:t>
            </a:r>
            <a:r>
              <a:rPr lang="he-IL" dirty="0"/>
              <a:t> </a:t>
            </a:r>
            <a:r>
              <a:rPr lang="he-IL" dirty="0" err="1"/>
              <a:t>סטורציה</a:t>
            </a:r>
            <a:r>
              <a:rPr lang="he-IL" dirty="0"/>
              <a:t> שמורה וחום תקין. </a:t>
            </a:r>
          </a:p>
          <a:p>
            <a:pPr lvl="1" algn="r" rtl="1">
              <a:spcBef>
                <a:spcPts val="900"/>
              </a:spcBef>
            </a:pPr>
            <a:r>
              <a:rPr lang="he-IL" dirty="0"/>
              <a:t>איך מחשבים את ה- </a:t>
            </a:r>
            <a:r>
              <a:rPr lang="he-IL" dirty="0" err="1"/>
              <a:t>shock</a:t>
            </a:r>
            <a:r>
              <a:rPr lang="he-IL" dirty="0"/>
              <a:t> </a:t>
            </a:r>
            <a:r>
              <a:rPr lang="he-IL" dirty="0" err="1"/>
              <a:t>index</a:t>
            </a:r>
            <a:r>
              <a:rPr lang="he-IL" dirty="0"/>
              <a:t> </a:t>
            </a:r>
          </a:p>
          <a:p>
            <a:pPr lvl="1" algn="r" rtl="1">
              <a:spcBef>
                <a:spcPts val="900"/>
              </a:spcBef>
            </a:pPr>
            <a:r>
              <a:rPr lang="he-IL" dirty="0"/>
              <a:t>מדד זה מחושב לפי הדופק לחלק ללחץ הדם והוא מהווה אינדיקציה למצב השוק של המטופל. מעל 0.9 במבוגרים זה נחשב לשוק, אצל ילדים זה תלוי בגיל. נמצא שזה מסוגל לאבחן מעל 90% מהילדים עם פגיעות טחול דרגה 3 ומעלה, אבל זה פחות רגיש לפגיעות קלות יותר. </a:t>
            </a:r>
          </a:p>
          <a:p>
            <a:pPr lvl="1" algn="r" rtl="1">
              <a:spcBef>
                <a:spcPts val="900"/>
              </a:spcBef>
            </a:pPr>
            <a:r>
              <a:rPr lang="he-IL" dirty="0"/>
              <a:t>מה </a:t>
            </a:r>
            <a:r>
              <a:rPr lang="he-IL" dirty="0" err="1"/>
              <a:t>המנגמנט</a:t>
            </a:r>
            <a:r>
              <a:rPr lang="he-IL" dirty="0"/>
              <a:t> הראשוני בחדר הלם?</a:t>
            </a:r>
          </a:p>
          <a:p>
            <a:pPr lvl="1" algn="r" rtl="1">
              <a:spcBef>
                <a:spcPts val="900"/>
              </a:spcBef>
            </a:pPr>
            <a:r>
              <a:rPr lang="he-IL" dirty="0"/>
              <a:t>מדדים חיוניים וחיבור למוניטור, שני עירויים עם בדיקות מעבדה מלאות וקרוס, השלמת בדיקה גופנית מלאה, </a:t>
            </a:r>
            <a:r>
              <a:rPr lang="he-IL" dirty="0" err="1"/>
              <a:t>בולוס</a:t>
            </a:r>
            <a:r>
              <a:rPr lang="he-IL" dirty="0"/>
              <a:t> </a:t>
            </a:r>
            <a:r>
              <a:rPr lang="he-IL" dirty="0" err="1"/>
              <a:t>קריסטלואידים</a:t>
            </a:r>
            <a:r>
              <a:rPr lang="he-IL" dirty="0"/>
              <a:t> לפי 20cc </a:t>
            </a:r>
            <a:r>
              <a:rPr lang="he-IL" dirty="0" err="1"/>
              <a:t>לקג</a:t>
            </a:r>
            <a:r>
              <a:rPr lang="he-IL" dirty="0"/>
              <a:t>. </a:t>
            </a:r>
          </a:p>
          <a:p>
            <a:pPr lvl="1" algn="r" rtl="1">
              <a:spcBef>
                <a:spcPts val="900"/>
              </a:spcBef>
            </a:pPr>
            <a:r>
              <a:rPr lang="he-IL" dirty="0"/>
              <a:t>באילו קריטריונים אין צורך לבצע </a:t>
            </a:r>
            <a:r>
              <a:rPr lang="he-IL" dirty="0" err="1"/>
              <a:t>ct</a:t>
            </a:r>
            <a:r>
              <a:rPr lang="he-IL" dirty="0"/>
              <a:t>  בטן?</a:t>
            </a:r>
          </a:p>
          <a:p>
            <a:pPr lvl="1" algn="r" rtl="1">
              <a:spcBef>
                <a:spcPts val="900"/>
              </a:spcBef>
            </a:pPr>
            <a:r>
              <a:rPr lang="he-IL" dirty="0"/>
              <a:t>ישנם שבעה קריטריונים שהוצעו שאם הם מתקיימים ניתן לוותר על ביצוע סיטי- גלזגו 14 לפחות, ללא תלונות על כאבי בטן, ללא הקאות, ללא סמני חבלה </a:t>
            </a:r>
            <a:r>
              <a:rPr lang="he-IL" dirty="0" err="1"/>
              <a:t>בטנית</a:t>
            </a:r>
            <a:r>
              <a:rPr lang="he-IL" dirty="0"/>
              <a:t>, ללא סמני חבלה על בית החזה, ללא רגישות בבדיקה, ללא ירידת קולות בהאזנה. </a:t>
            </a:r>
            <a:endParaRPr lang="en-IL" dirty="0"/>
          </a:p>
        </p:txBody>
      </p:sp>
    </p:spTree>
    <p:extLst>
      <p:ext uri="{BB962C8B-B14F-4D97-AF65-F5344CB8AC3E}">
        <p14:creationId xmlns:p14="http://schemas.microsoft.com/office/powerpoint/2010/main" val="21710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8BA7-5934-7349-9EFB-D851908E3D94}"/>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3</a:t>
            </a:r>
            <a:endParaRPr lang="en-IL" dirty="0"/>
          </a:p>
        </p:txBody>
      </p:sp>
      <p:sp>
        <p:nvSpPr>
          <p:cNvPr id="3" name="Content Placeholder 2">
            <a:extLst>
              <a:ext uri="{FF2B5EF4-FFF2-40B4-BE49-F238E27FC236}">
                <a16:creationId xmlns:a16="http://schemas.microsoft.com/office/drawing/2014/main" id="{CB766980-4025-9643-BBCA-62D45842A580}"/>
              </a:ext>
            </a:extLst>
          </p:cNvPr>
          <p:cNvSpPr>
            <a:spLocks noGrp="1"/>
          </p:cNvSpPr>
          <p:nvPr>
            <p:ph idx="1"/>
          </p:nvPr>
        </p:nvSpPr>
        <p:spPr/>
        <p:txBody>
          <a:bodyPr>
            <a:normAutofit fontScale="70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בחור בן 16, בריא בעברו, מגיע למיון כ- 6 שעות לאחר אירוע תקיפה- קיבל אגרופים ובעיטות לבטן ולגב. הוא מתלונן על כאבים בבטן ימנית ובפלאנק וכן מציין שתן דמי. הכאב מחמיר והשתן נהיה דמי ממש. אין סיפור של אובדן הכרה והוא אכל ארוחה אחת מאז האירוע.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במיון הוא נראה לא נינוח אבל </a:t>
            </a:r>
            <a:r>
              <a:rPr lang="he-IL" dirty="0" err="1"/>
              <a:t>סהכ</a:t>
            </a:r>
            <a:r>
              <a:rPr lang="he-IL" dirty="0"/>
              <a:t> מתמצא </a:t>
            </a:r>
            <a:r>
              <a:rPr lang="he-IL" dirty="0" err="1"/>
              <a:t>ועירני</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לחץ דם תקין, דופק 90, טמפרטורה 37.6, 22 נשימות לדקה.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יש שפשוף משמעותי </a:t>
            </a:r>
            <a:r>
              <a:rPr lang="he-IL" dirty="0" err="1"/>
              <a:t>בפאלנק</a:t>
            </a:r>
            <a:r>
              <a:rPr lang="he-IL" dirty="0"/>
              <a:t>, ויש רושם למסה נמושה המשתרעת מהבטן הימנית עד לפלאנק, מעט רגישה. מצד שמאל אין רגישות. אין משהו אחר בבדיקה פיזיקלית.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השלבים הבאים בהערכת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a:t>
            </a:r>
            <a:r>
              <a:rPr lang="he-IL" dirty="0" err="1"/>
              <a:t>מתייצג</a:t>
            </a:r>
            <a:r>
              <a:rPr lang="he-IL" dirty="0"/>
              <a:t> עם חבלה </a:t>
            </a:r>
            <a:r>
              <a:rPr lang="he-IL" dirty="0" err="1"/>
              <a:t>לאיזור</a:t>
            </a:r>
            <a:r>
              <a:rPr lang="he-IL" dirty="0"/>
              <a:t> </a:t>
            </a:r>
            <a:r>
              <a:rPr lang="he-IL" dirty="0" err="1"/>
              <a:t>הפלאנק</a:t>
            </a:r>
            <a:r>
              <a:rPr lang="he-IL" dirty="0"/>
              <a:t>, </a:t>
            </a:r>
            <a:r>
              <a:rPr lang="he-IL" dirty="0" err="1"/>
              <a:t>המטוריה</a:t>
            </a:r>
            <a:r>
              <a:rPr lang="he-IL" dirty="0"/>
              <a:t> מקרוסקופית ורגישות המחשידה לפגיעה כלייתית. פעמים רבות פגיעה כזו משולבת בפגיעות נוספות בבטן ויש להשלים הערכה מלאה. נוודא שיש למטופל שני עירויים, ניקח בדיקות מעבדה- ספירה, כימיה כולל אנזימי לבלב וכבד, קרישה, דם לקרוס, </a:t>
            </a:r>
            <a:r>
              <a:rPr lang="he-IL" dirty="0" err="1"/>
              <a:t>אורינליזיס</a:t>
            </a:r>
            <a:r>
              <a:rPr lang="he-IL" dirty="0"/>
              <a:t>. מאחר והמטופל יציב המודינמית וחלפו מספר שעות מהאירוע אין אינדיקציה להשלים סונר </a:t>
            </a:r>
            <a:r>
              <a:rPr lang="he-IL" dirty="0" err="1"/>
              <a:t>fast</a:t>
            </a:r>
            <a:r>
              <a:rPr lang="he-IL" dirty="0"/>
              <a:t> במיון ויש להתקדם לביצוע סיטי בטן. מאחר ויש חשד לפגיעה </a:t>
            </a:r>
            <a:r>
              <a:rPr lang="he-IL" dirty="0" err="1"/>
              <a:t>גניטואורינרית</a:t>
            </a:r>
            <a:r>
              <a:rPr lang="he-IL" dirty="0"/>
              <a:t> נתכונן גם לביצוע סיטי </a:t>
            </a:r>
            <a:r>
              <a:rPr lang="he-IL" dirty="0" err="1"/>
              <a:t>ציסטוגרפיה</a:t>
            </a:r>
            <a:r>
              <a:rPr lang="he-IL" dirty="0"/>
              <a:t>. </a:t>
            </a:r>
            <a:endParaRPr lang="en-IL" dirty="0"/>
          </a:p>
        </p:txBody>
      </p:sp>
    </p:spTree>
    <p:extLst>
      <p:ext uri="{BB962C8B-B14F-4D97-AF65-F5344CB8AC3E}">
        <p14:creationId xmlns:p14="http://schemas.microsoft.com/office/powerpoint/2010/main" val="3031752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476C-A2EC-5545-A970-3158E2FE700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9F1C940-2D73-1149-BEFB-4BFA69FEADF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האורינליזיס</a:t>
            </a:r>
            <a:r>
              <a:rPr lang="he-IL" dirty="0"/>
              <a:t> מוודא אכן שיש </a:t>
            </a:r>
            <a:r>
              <a:rPr lang="he-IL" dirty="0" err="1"/>
              <a:t>המטוריה</a:t>
            </a:r>
            <a:r>
              <a:rPr lang="he-IL" dirty="0"/>
              <a:t> מקרוסקופית. רמת ההמוגלובין הינה 14.3, רמת </a:t>
            </a:r>
            <a:r>
              <a:rPr lang="he-IL" dirty="0" err="1"/>
              <a:t>הקראטינין</a:t>
            </a:r>
            <a:r>
              <a:rPr lang="he-IL" dirty="0"/>
              <a:t> מעט גבוהה- 1.06. שאר בדיקות המעבדה תקינות. </a:t>
            </a:r>
            <a:r>
              <a:rPr lang="he-IL" dirty="0" err="1"/>
              <a:t>בסיטי</a:t>
            </a:r>
            <a:r>
              <a:rPr lang="he-IL" dirty="0"/>
              <a:t> נצפית פגיעת כליה ימנית משמעותית עם </a:t>
            </a:r>
            <a:r>
              <a:rPr lang="he-IL" dirty="0" err="1"/>
              <a:t>המטומה</a:t>
            </a:r>
            <a:r>
              <a:rPr lang="he-IL" dirty="0"/>
              <a:t> גדולה. יש שאלה לגבי </a:t>
            </a:r>
            <a:r>
              <a:rPr lang="he-IL" dirty="0" err="1"/>
              <a:t>אקסטרווזציה</a:t>
            </a:r>
            <a:r>
              <a:rPr lang="he-IL" dirty="0"/>
              <a:t>. הפגיעה מבודדת רק לכליה ימנית ללא ממצאים אחרים הסוגסטיביים לפגיעות בטן אחרות.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נדרג את חומרת הפגיעה ומהן דרגות הפגיעה בכליה? </a:t>
            </a:r>
            <a:endParaRPr lang="en-IL" dirty="0"/>
          </a:p>
        </p:txBody>
      </p:sp>
    </p:spTree>
    <p:extLst>
      <p:ext uri="{BB962C8B-B14F-4D97-AF65-F5344CB8AC3E}">
        <p14:creationId xmlns:p14="http://schemas.microsoft.com/office/powerpoint/2010/main" val="207878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476C-A2EC-5545-A970-3158E2FE700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9F1C940-2D73-1149-BEFB-4BFA69FEADF3}"/>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האורינליזיס</a:t>
            </a:r>
            <a:r>
              <a:rPr lang="he-IL" dirty="0"/>
              <a:t> מוודא אכן שיש </a:t>
            </a:r>
            <a:r>
              <a:rPr lang="he-IL" dirty="0" err="1"/>
              <a:t>המטוריה</a:t>
            </a:r>
            <a:r>
              <a:rPr lang="he-IL" dirty="0"/>
              <a:t> מקרוסקופית. רמת ההמוגלובין הינה 14.3, רמת </a:t>
            </a:r>
            <a:r>
              <a:rPr lang="he-IL" dirty="0" err="1"/>
              <a:t>הקראטינין</a:t>
            </a:r>
            <a:r>
              <a:rPr lang="he-IL" dirty="0"/>
              <a:t> מעט גבוהה- 1.06. שאר בדיקות המעבדה תקינות. </a:t>
            </a:r>
            <a:r>
              <a:rPr lang="he-IL" dirty="0" err="1"/>
              <a:t>בסיטי</a:t>
            </a:r>
            <a:r>
              <a:rPr lang="he-IL" dirty="0"/>
              <a:t> נצפית פגיעת כליה ימנית משמעותית עם </a:t>
            </a:r>
            <a:r>
              <a:rPr lang="he-IL" dirty="0" err="1"/>
              <a:t>המטומה</a:t>
            </a:r>
            <a:r>
              <a:rPr lang="he-IL" dirty="0"/>
              <a:t> גדולה. יש שאלה לגבי </a:t>
            </a:r>
            <a:r>
              <a:rPr lang="he-IL" dirty="0" err="1"/>
              <a:t>אקסטרווזציה</a:t>
            </a:r>
            <a:r>
              <a:rPr lang="he-IL" dirty="0"/>
              <a:t>. הפגיעה מבודדת רק לכליה ימנית ללא ממצאים אחרים הסוגסטיביים לפגיעות בטן אחרות.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נדרג את חומרת הפגיעה ומהן דרגות הפגיעה בכליה?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פגיעות כליה קהות מסווגות לפי סקאלה של 1-5 </a:t>
            </a:r>
            <a:r>
              <a:rPr lang="he-IL" dirty="0" err="1"/>
              <a:t>בסיטי</a:t>
            </a:r>
            <a:r>
              <a:rPr lang="he-IL" dirty="0"/>
              <a:t>. </a:t>
            </a:r>
          </a:p>
          <a:p>
            <a:pPr marL="0" indent="0" algn="r" defTabSz="914400" rtl="1" eaLnBrk="1" latinLnBrk="0" hangingPunct="1">
              <a:lnSpc>
                <a:spcPct val="100000"/>
              </a:lnSpc>
              <a:spcBef>
                <a:spcPts val="900"/>
              </a:spcBef>
              <a:spcAft>
                <a:spcPts val="0"/>
              </a:spcAft>
              <a:buClr>
                <a:schemeClr val="tx1">
                  <a:lumMod val="85000"/>
                  <a:lumOff val="15000"/>
                </a:schemeClr>
              </a:buClr>
              <a:buNone/>
            </a:pPr>
            <a:r>
              <a:rPr lang="he-IL" dirty="0"/>
              <a:t>דרגה </a:t>
            </a:r>
            <a:r>
              <a:rPr lang="en-US" dirty="0"/>
              <a:t>1-3</a:t>
            </a:r>
            <a:r>
              <a:rPr lang="he-IL" dirty="0"/>
              <a:t>- עיקר הפגיעות</a:t>
            </a:r>
            <a:r>
              <a:rPr lang="en-US" dirty="0"/>
              <a:t> </a:t>
            </a:r>
            <a:r>
              <a:rPr lang="he-IL" dirty="0"/>
              <a:t>(בעיקר 1). כוללות </a:t>
            </a:r>
            <a:r>
              <a:rPr lang="he-IL" dirty="0" err="1"/>
              <a:t>קונטוזיות</a:t>
            </a:r>
            <a:r>
              <a:rPr lang="he-IL" dirty="0"/>
              <a:t> וסוב-</a:t>
            </a:r>
            <a:r>
              <a:rPr lang="he-IL" dirty="0" err="1"/>
              <a:t>קפסולר</a:t>
            </a:r>
            <a:r>
              <a:rPr lang="he-IL" dirty="0"/>
              <a:t> </a:t>
            </a:r>
            <a:r>
              <a:rPr lang="he-IL" dirty="0" err="1"/>
              <a:t>המטומות</a:t>
            </a:r>
            <a:r>
              <a:rPr lang="he-IL" dirty="0"/>
              <a:t>, </a:t>
            </a:r>
          </a:p>
          <a:p>
            <a:pPr marL="0" indent="0" algn="r" defTabSz="914400" rtl="1" eaLnBrk="1" latinLnBrk="0" hangingPunct="1">
              <a:lnSpc>
                <a:spcPct val="100000"/>
              </a:lnSpc>
              <a:spcBef>
                <a:spcPts val="900"/>
              </a:spcBef>
              <a:spcAft>
                <a:spcPts val="0"/>
              </a:spcAft>
              <a:buClr>
                <a:schemeClr val="tx1">
                  <a:lumMod val="85000"/>
                  <a:lumOff val="15000"/>
                </a:schemeClr>
              </a:buClr>
              <a:buNone/>
            </a:pPr>
            <a:r>
              <a:rPr lang="he-IL" dirty="0"/>
              <a:t>ללא פגיעה </a:t>
            </a:r>
            <a:r>
              <a:rPr lang="he-IL" dirty="0" err="1"/>
              <a:t>בהילום</a:t>
            </a:r>
            <a:r>
              <a:rPr lang="he-IL" dirty="0"/>
              <a:t>, במערכת </a:t>
            </a:r>
            <a:r>
              <a:rPr lang="he-IL" dirty="0" err="1"/>
              <a:t>המאספת</a:t>
            </a:r>
            <a:r>
              <a:rPr lang="he-IL" dirty="0"/>
              <a:t> או בכלים וללא </a:t>
            </a:r>
            <a:r>
              <a:rPr lang="he-IL" dirty="0" err="1"/>
              <a:t>אקסטרווזציה</a:t>
            </a:r>
            <a:r>
              <a:rPr lang="he-IL" dirty="0"/>
              <a:t>. </a:t>
            </a:r>
          </a:p>
          <a:p>
            <a:pPr marL="0" indent="0" algn="r" defTabSz="914400" rtl="1" eaLnBrk="1" latinLnBrk="0" hangingPunct="1">
              <a:lnSpc>
                <a:spcPct val="100000"/>
              </a:lnSpc>
              <a:spcBef>
                <a:spcPts val="900"/>
              </a:spcBef>
              <a:spcAft>
                <a:spcPts val="0"/>
              </a:spcAft>
              <a:buClr>
                <a:schemeClr val="tx1">
                  <a:lumMod val="85000"/>
                  <a:lumOff val="15000"/>
                </a:schemeClr>
              </a:buClr>
              <a:buNone/>
            </a:pPr>
            <a:r>
              <a:rPr lang="he-IL" dirty="0"/>
              <a:t>דרגות 4 ו- 5 הן המשמעותיות וכוללות פגיעות </a:t>
            </a:r>
            <a:r>
              <a:rPr lang="he-IL" dirty="0" err="1"/>
              <a:t>ווסקולריות</a:t>
            </a:r>
            <a:r>
              <a:rPr lang="he-IL" dirty="0"/>
              <a:t> ופגיעות במערכת </a:t>
            </a:r>
          </a:p>
          <a:p>
            <a:pPr marL="0" indent="0" algn="r" defTabSz="914400" rtl="1" eaLnBrk="1" latinLnBrk="0" hangingPunct="1">
              <a:lnSpc>
                <a:spcPct val="100000"/>
              </a:lnSpc>
              <a:spcBef>
                <a:spcPts val="900"/>
              </a:spcBef>
              <a:spcAft>
                <a:spcPts val="0"/>
              </a:spcAft>
              <a:buClr>
                <a:schemeClr val="tx1">
                  <a:lumMod val="85000"/>
                  <a:lumOff val="15000"/>
                </a:schemeClr>
              </a:buClr>
              <a:buNone/>
            </a:pPr>
            <a:r>
              <a:rPr lang="he-IL" dirty="0" err="1"/>
              <a:t>המאספת</a:t>
            </a:r>
            <a:r>
              <a:rPr lang="he-IL" dirty="0"/>
              <a:t>. </a:t>
            </a:r>
          </a:p>
          <a:p>
            <a:pPr marL="0" indent="0" algn="r" defTabSz="914400" rtl="1" eaLnBrk="1" latinLnBrk="0" hangingPunct="1">
              <a:lnSpc>
                <a:spcPct val="100000"/>
              </a:lnSpc>
              <a:spcBef>
                <a:spcPts val="900"/>
              </a:spcBef>
              <a:spcAft>
                <a:spcPts val="0"/>
              </a:spcAft>
              <a:buClr>
                <a:schemeClr val="tx1">
                  <a:lumMod val="85000"/>
                  <a:lumOff val="15000"/>
                </a:schemeClr>
              </a:buClr>
              <a:buNone/>
            </a:pPr>
            <a:r>
              <a:rPr lang="he-IL" dirty="0"/>
              <a:t>לפי המתואר בשאלה מדובר בפגיעה דרגה 4- יש חשד </a:t>
            </a:r>
            <a:r>
              <a:rPr lang="he-IL" dirty="0" err="1"/>
              <a:t>לאסטרווזציה</a:t>
            </a:r>
            <a:r>
              <a:rPr lang="he-IL" dirty="0"/>
              <a:t>. </a:t>
            </a:r>
            <a:endParaRPr lang="en-IL" dirty="0"/>
          </a:p>
        </p:txBody>
      </p:sp>
      <p:pic>
        <p:nvPicPr>
          <p:cNvPr id="4" name="Picture 3">
            <a:extLst>
              <a:ext uri="{FF2B5EF4-FFF2-40B4-BE49-F238E27FC236}">
                <a16:creationId xmlns:a16="http://schemas.microsoft.com/office/drawing/2014/main" id="{5B54F7A2-8F2C-2949-841B-750F40691A7D}"/>
              </a:ext>
            </a:extLst>
          </p:cNvPr>
          <p:cNvPicPr>
            <a:picLocks noChangeAspect="1"/>
          </p:cNvPicPr>
          <p:nvPr/>
        </p:nvPicPr>
        <p:blipFill>
          <a:blip r:embed="rId3"/>
          <a:stretch>
            <a:fillRect/>
          </a:stretch>
        </p:blipFill>
        <p:spPr>
          <a:xfrm>
            <a:off x="1066800" y="3260557"/>
            <a:ext cx="2868865" cy="3429000"/>
          </a:xfrm>
          <a:prstGeom prst="rect">
            <a:avLst/>
          </a:prstGeom>
        </p:spPr>
      </p:pic>
    </p:spTree>
    <p:extLst>
      <p:ext uri="{BB962C8B-B14F-4D97-AF65-F5344CB8AC3E}">
        <p14:creationId xmlns:p14="http://schemas.microsoft.com/office/powerpoint/2010/main" val="140088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AEF6-CC42-574C-A814-9F7161DB09A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ADC0CE3-12B3-2140-856C-EF931D9842C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פגיעות דרגה 4 בכליה כוללות </a:t>
            </a:r>
            <a:r>
              <a:rPr lang="he-IL" dirty="0" err="1"/>
              <a:t>לצרציות</a:t>
            </a:r>
            <a:r>
              <a:rPr lang="he-IL" dirty="0"/>
              <a:t> המשתרעות דרך הקורטקס של הכליה, </a:t>
            </a:r>
            <a:r>
              <a:rPr lang="he-IL" dirty="0" err="1"/>
              <a:t>המדולה</a:t>
            </a:r>
            <a:r>
              <a:rPr lang="he-IL" dirty="0"/>
              <a:t> והמערכת </a:t>
            </a:r>
            <a:r>
              <a:rPr lang="he-IL" dirty="0" err="1"/>
              <a:t>המאספת</a:t>
            </a:r>
            <a:r>
              <a:rPr lang="he-IL" dirty="0"/>
              <a:t>, איך נדע אם הנוזל שסובב את הכליה הוא דם ולא שתן?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9840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AEF6-CC42-574C-A814-9F7161DB09A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ADC0CE3-12B3-2140-856C-EF931D9842C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פגיעות דרגה 4 בכליה כוללות </a:t>
            </a:r>
            <a:r>
              <a:rPr lang="he-IL" dirty="0" err="1"/>
              <a:t>לצרציות</a:t>
            </a:r>
            <a:r>
              <a:rPr lang="he-IL" dirty="0"/>
              <a:t> המשתרעות דרך הקורטקס של הכליה, </a:t>
            </a:r>
            <a:r>
              <a:rPr lang="he-IL" dirty="0" err="1"/>
              <a:t>המדולה</a:t>
            </a:r>
            <a:r>
              <a:rPr lang="he-IL" dirty="0"/>
              <a:t> והמערכת </a:t>
            </a:r>
            <a:r>
              <a:rPr lang="he-IL" dirty="0" err="1"/>
              <a:t>המאספת</a:t>
            </a:r>
            <a:r>
              <a:rPr lang="he-IL" dirty="0"/>
              <a:t>, איך נדע אם הנוזל שסובב את הכליה הוא דם ולא שתן?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כדי לדעת שאין </a:t>
            </a:r>
            <a:r>
              <a:rPr lang="he-IL" dirty="0" err="1"/>
              <a:t>leak</a:t>
            </a:r>
            <a:r>
              <a:rPr lang="he-IL" dirty="0"/>
              <a:t>  של שתן- עושים הזרקה עם פאזה מאוחרת- הפאזה </a:t>
            </a:r>
            <a:r>
              <a:rPr lang="he-IL" dirty="0" err="1"/>
              <a:t>הפיילוגנית</a:t>
            </a:r>
            <a:r>
              <a:rPr lang="he-IL" dirty="0"/>
              <a:t>- אם רואים חומר ניגוד בפאזה זו זה אומר שיש דלף של שתן.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21091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85C5-EB16-524F-87DD-F8E4E9AC642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73631E3-611E-624A-B0C7-A3B45AC3741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מאחר ויש </a:t>
            </a:r>
            <a:r>
              <a:rPr lang="he-IL" dirty="0" err="1"/>
              <a:t>המטומה</a:t>
            </a:r>
            <a:r>
              <a:rPr lang="he-IL" dirty="0"/>
              <a:t> גדולה </a:t>
            </a:r>
            <a:r>
              <a:rPr lang="he-IL" dirty="0" err="1"/>
              <a:t>בסיטי</a:t>
            </a:r>
            <a:r>
              <a:rPr lang="he-IL" dirty="0"/>
              <a:t>, האם זה דורש אקספלורציה דחופה?</a:t>
            </a:r>
            <a:endParaRPr lang="en-IL" dirty="0"/>
          </a:p>
        </p:txBody>
      </p:sp>
    </p:spTree>
    <p:extLst>
      <p:ext uri="{BB962C8B-B14F-4D97-AF65-F5344CB8AC3E}">
        <p14:creationId xmlns:p14="http://schemas.microsoft.com/office/powerpoint/2010/main" val="64794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85C5-EB16-524F-87DD-F8E4E9AC642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73631E3-611E-624A-B0C7-A3B45AC3741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מאחר ויש </a:t>
            </a:r>
            <a:r>
              <a:rPr lang="he-IL" dirty="0" err="1"/>
              <a:t>המטומה</a:t>
            </a:r>
            <a:r>
              <a:rPr lang="he-IL" dirty="0"/>
              <a:t> גדולה </a:t>
            </a:r>
            <a:r>
              <a:rPr lang="he-IL" dirty="0" err="1"/>
              <a:t>בסיטי</a:t>
            </a:r>
            <a:r>
              <a:rPr lang="he-IL" dirty="0"/>
              <a:t>, האם זה דורש אקספלורציה דחופה?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 יש שתי מטרות חשובות בטראומה כלייתית- האחת, שימור הכליה </a:t>
            </a:r>
            <a:r>
              <a:rPr lang="he-IL" dirty="0" err="1"/>
              <a:t>והשניה</a:t>
            </a:r>
            <a:r>
              <a:rPr lang="he-IL" dirty="0"/>
              <a:t> מינימום של סיבוכים לטווח קצר וארוך. טיפול ראשוני שמרני הוכיח כעדיף בהשגת מטרות אלו בהשוואה לאקספלורציה מוקדמת. ההתוויות לאקספלורציה כאמור כוללות אי יציבות המודינמית למרות מתן עירוי דם- אם זה לא קיים, אז גם פגיעות משמעותיות יחסית לא דורשות אקספלורציה אלא השגחה בשלב הראשון. </a:t>
            </a:r>
            <a:endParaRPr lang="en-IL" dirty="0"/>
          </a:p>
        </p:txBody>
      </p:sp>
    </p:spTree>
    <p:extLst>
      <p:ext uri="{BB962C8B-B14F-4D97-AF65-F5344CB8AC3E}">
        <p14:creationId xmlns:p14="http://schemas.microsoft.com/office/powerpoint/2010/main" val="4027940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85C5-EB16-524F-87DD-F8E4E9AC642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73631E3-611E-624A-B0C7-A3B45AC3741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מאחר ויש </a:t>
            </a:r>
            <a:r>
              <a:rPr lang="he-IL" dirty="0" err="1"/>
              <a:t>המטומה</a:t>
            </a:r>
            <a:r>
              <a:rPr lang="he-IL" dirty="0"/>
              <a:t> גדולה </a:t>
            </a:r>
            <a:r>
              <a:rPr lang="he-IL" dirty="0" err="1"/>
              <a:t>בסיטי</a:t>
            </a:r>
            <a:r>
              <a:rPr lang="he-IL" dirty="0"/>
              <a:t>, האם זה דורש אקספלורציה דחופה?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 יש שתי מטרות חשובות בטראומה כלייתית- האחת, שימור הכליה </a:t>
            </a:r>
            <a:r>
              <a:rPr lang="he-IL" dirty="0" err="1"/>
              <a:t>והשניה</a:t>
            </a:r>
            <a:r>
              <a:rPr lang="he-IL" dirty="0"/>
              <a:t> מינימום של סיבוכים לטווח קצר וארוך. טיפול ראשוני שמרני הוכיח כעדיף בהשגת מטרות אלו בהשוואה לאקספלורציה מוקדמת. ההתוויות לאקספלורציה כאמור כוללות אי יציבות המודינמית למרות מתן עירוי דם- אם זה לא קיים, אז גם פגיעות משמעותיות יחסית לא דורשות אקספלורציה אלא השגחה בשלב הראשון. </a:t>
            </a:r>
            <a:endParaRPr lang="en-IL" dirty="0"/>
          </a:p>
        </p:txBody>
      </p:sp>
    </p:spTree>
    <p:extLst>
      <p:ext uri="{BB962C8B-B14F-4D97-AF65-F5344CB8AC3E}">
        <p14:creationId xmlns:p14="http://schemas.microsoft.com/office/powerpoint/2010/main" val="4115235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ED25-A20D-864B-91E0-96454630298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02B4EBB-84C2-5A46-8CE7-CC9149DE862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יש להמשיך ולטפל במטופל במקרה האמור? </a:t>
            </a:r>
            <a:endParaRPr lang="en-IL" dirty="0"/>
          </a:p>
        </p:txBody>
      </p:sp>
    </p:spTree>
    <p:extLst>
      <p:ext uri="{BB962C8B-B14F-4D97-AF65-F5344CB8AC3E}">
        <p14:creationId xmlns:p14="http://schemas.microsoft.com/office/powerpoint/2010/main" val="2544207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ED25-A20D-864B-91E0-96454630298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02B4EBB-84C2-5A46-8CE7-CC9149DE862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יש להמשיך ולטפל במטופל במקרה האמור?</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לאשפז את המטופל במחלקה רגילה, אין התוויה כעת לטיפול נמרץ היות והמטופל יציב. יש לחזור על בדיקות מעבדה, צום, והידרציה טובה בשלב הראשון. לגבי קתטר שתן- אין אינדיקציה מוחלטת ואין </a:t>
            </a:r>
            <a:r>
              <a:rPr lang="he-IL" dirty="0" err="1"/>
              <a:t>גיידליינס</a:t>
            </a:r>
            <a:r>
              <a:rPr lang="he-IL" dirty="0"/>
              <a:t> שמחייבים את זה. </a:t>
            </a:r>
            <a:r>
              <a:rPr lang="he-IL" dirty="0" err="1"/>
              <a:t>כנל</a:t>
            </a:r>
            <a:r>
              <a:rPr lang="he-IL" dirty="0"/>
              <a:t> גם לגבי אינדיקציה להדמיות חוזרות.  </a:t>
            </a:r>
            <a:endParaRPr lang="en-IL" dirty="0"/>
          </a:p>
        </p:txBody>
      </p:sp>
    </p:spTree>
    <p:extLst>
      <p:ext uri="{BB962C8B-B14F-4D97-AF65-F5344CB8AC3E}">
        <p14:creationId xmlns:p14="http://schemas.microsoft.com/office/powerpoint/2010/main" val="155175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D261-0D56-A947-AC4E-8E046EFDE99D}"/>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תיאור המקרה</a:t>
            </a:r>
            <a:endParaRPr lang="en-IL" dirty="0"/>
          </a:p>
        </p:txBody>
      </p:sp>
      <p:sp>
        <p:nvSpPr>
          <p:cNvPr id="3" name="Content Placeholder 2">
            <a:extLst>
              <a:ext uri="{FF2B5EF4-FFF2-40B4-BE49-F238E27FC236}">
                <a16:creationId xmlns:a16="http://schemas.microsoft.com/office/drawing/2014/main" id="{3EB2135A-5CB5-0A43-AC08-F3BFE0A3AA90}"/>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קיבלה </a:t>
            </a:r>
            <a:r>
              <a:rPr lang="he-IL" dirty="0" err="1"/>
              <a:t>קריסטלואידים</a:t>
            </a:r>
            <a:r>
              <a:rPr lang="he-IL" dirty="0"/>
              <a:t> לפי 20 מ״ל לק״ג ובהתאם הדופק ירד ל- 100 ולחץ הדם עלה ל- 105. בבדיקה גופנית יש סימן חבלה </a:t>
            </a:r>
            <a:r>
              <a:rPr lang="he-IL" dirty="0" err="1"/>
              <a:t>באיזור</a:t>
            </a:r>
            <a:r>
              <a:rPr lang="he-IL" dirty="0"/>
              <a:t> הבטן השמאלית העליונה, ללא סמני חבלה נוספים, שאר הבדיקה הגופנית ללא ממצאים אחרים. בבדיקות מעבדה המוגלובין ראשון 9. </a:t>
            </a:r>
          </a:p>
          <a:p>
            <a:pPr lvl="1" algn="r" rtl="1">
              <a:spcBef>
                <a:spcPts val="900"/>
              </a:spcBef>
            </a:pPr>
            <a:r>
              <a:rPr lang="he-IL" dirty="0"/>
              <a:t>מהו הצעד הבא ומהו המשך ניהול המטופלת?</a:t>
            </a:r>
          </a:p>
          <a:p>
            <a:pPr lvl="1" algn="r" rtl="1">
              <a:spcBef>
                <a:spcPts val="900"/>
              </a:spcBef>
            </a:pPr>
            <a:endParaRPr lang="en-IL" dirty="0"/>
          </a:p>
        </p:txBody>
      </p:sp>
    </p:spTree>
    <p:extLst>
      <p:ext uri="{BB962C8B-B14F-4D97-AF65-F5344CB8AC3E}">
        <p14:creationId xmlns:p14="http://schemas.microsoft.com/office/powerpoint/2010/main" val="411740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1B70-35AA-0541-89C1-859A909529C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3E2F2591-48EC-9E40-A15F-304E267D746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נשאר יציב המודינמית ונשאר מנוטר, עם הוראה למנוחת מיטה בשלב הראשון. לא שמים קתטר שתן אבל יש תיעוד קפדני של מתן השתן כדי להעריך. אין מתן אנטיביוטיקה ויש הוראה להמוגלובין כל 6 שעות ב- 24 השעות הראשונות, וכן </a:t>
            </a:r>
            <a:r>
              <a:rPr lang="he-IL" dirty="0" err="1"/>
              <a:t>לאופיואידים</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נהיה יותר ויותר </a:t>
            </a:r>
            <a:r>
              <a:rPr lang="he-IL" dirty="0" err="1"/>
              <a:t>טכיקרדי</a:t>
            </a:r>
            <a:r>
              <a:rPr lang="he-IL" dirty="0"/>
              <a:t> עם דופק שעולה עד 115. ההמוגלובין יורד ל- 9.4, </a:t>
            </a:r>
            <a:r>
              <a:rPr lang="he-IL" dirty="0" err="1"/>
              <a:t>הקראטינין</a:t>
            </a:r>
            <a:r>
              <a:rPr lang="he-IL" dirty="0"/>
              <a:t> נשאר בטווח הנורמה אולם עולה ל- 1.15.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יש לעשות כעת? </a:t>
            </a:r>
            <a:endParaRPr lang="en-IL" dirty="0"/>
          </a:p>
        </p:txBody>
      </p:sp>
    </p:spTree>
    <p:extLst>
      <p:ext uri="{BB962C8B-B14F-4D97-AF65-F5344CB8AC3E}">
        <p14:creationId xmlns:p14="http://schemas.microsoft.com/office/powerpoint/2010/main" val="52957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1B70-35AA-0541-89C1-859A909529C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3E2F2591-48EC-9E40-A15F-304E267D746B}"/>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נשאר יציב המודינמית ונשאר מנוטר, עם הוראה למנוחת מיטה בשלב הראשון. לא שמים קתטר שתן אבל יש תיעוד קפדני של מתן השתן כדי להעריך. אין מתן אנטיביוטיקה ויש הוראה להמוגלובין כל 6 שעות ב- 24 השעות הראשונות, וכן </a:t>
            </a:r>
            <a:r>
              <a:rPr lang="he-IL" dirty="0" err="1"/>
              <a:t>לאופיואידים</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נהיה יותר ויותר </a:t>
            </a:r>
            <a:r>
              <a:rPr lang="he-IL" dirty="0" err="1"/>
              <a:t>טכיקרדי</a:t>
            </a:r>
            <a:r>
              <a:rPr lang="he-IL" dirty="0"/>
              <a:t> עם דופק שעולה עד 115. ההמוגלובין יורד ל- 9.4, </a:t>
            </a:r>
            <a:r>
              <a:rPr lang="he-IL" dirty="0" err="1"/>
              <a:t>הקראטינין</a:t>
            </a:r>
            <a:r>
              <a:rPr lang="he-IL" dirty="0"/>
              <a:t> נשאר בטווח הנורמה אולם עולה ל- 1.15.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יש לעשות כעת?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מציג למעשה </a:t>
            </a:r>
            <a:r>
              <a:rPr lang="he-IL" dirty="0" err="1"/>
              <a:t>ongoing</a:t>
            </a:r>
            <a:r>
              <a:rPr lang="he-IL" dirty="0"/>
              <a:t> </a:t>
            </a:r>
            <a:r>
              <a:rPr lang="he-IL" dirty="0" err="1"/>
              <a:t>bleeding</a:t>
            </a:r>
            <a:r>
              <a:rPr lang="he-IL" dirty="0"/>
              <a:t>. הוא היה יציב בהתחלה והוריד המוגלובין משמעותית עם החמרה </a:t>
            </a:r>
            <a:r>
              <a:rPr lang="he-IL" dirty="0" err="1"/>
              <a:t>בטכיקרדיה</a:t>
            </a:r>
            <a:r>
              <a:rPr lang="he-IL" dirty="0"/>
              <a:t>, כשבהדמיה יש לנו חשד </a:t>
            </a:r>
            <a:r>
              <a:rPr lang="he-IL" dirty="0" err="1"/>
              <a:t>לאקסטרווזציה</a:t>
            </a:r>
            <a:r>
              <a:rPr lang="he-IL" dirty="0"/>
              <a:t>. יש לשוחח עם </a:t>
            </a:r>
            <a:r>
              <a:rPr lang="he-IL" dirty="0" err="1"/>
              <a:t>אנגיו</a:t>
            </a:r>
            <a:r>
              <a:rPr lang="he-IL" dirty="0"/>
              <a:t> כדי לשקול </a:t>
            </a:r>
            <a:r>
              <a:rPr lang="he-IL" dirty="0" err="1"/>
              <a:t>אמבוליזציה</a:t>
            </a:r>
            <a:r>
              <a:rPr lang="he-IL" dirty="0"/>
              <a:t> ובמקביל יש לתת למטופל מנת דם. </a:t>
            </a:r>
            <a:endParaRPr lang="en-IL" dirty="0"/>
          </a:p>
        </p:txBody>
      </p:sp>
    </p:spTree>
    <p:extLst>
      <p:ext uri="{BB962C8B-B14F-4D97-AF65-F5344CB8AC3E}">
        <p14:creationId xmlns:p14="http://schemas.microsoft.com/office/powerpoint/2010/main" val="2638886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9A9B-C33B-A34B-8AD9-CD3FEFF5E2B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B716E71-B563-144A-87A0-11DB0D46DF60}"/>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מקבל מנת דם, ונלקח בדחיפות </a:t>
            </a:r>
            <a:r>
              <a:rPr lang="he-IL" dirty="0" err="1"/>
              <a:t>לאנגיוגרפיה</a:t>
            </a:r>
            <a:r>
              <a:rPr lang="he-IL" dirty="0"/>
              <a:t>- נצפות שתי </a:t>
            </a:r>
            <a:r>
              <a:rPr lang="he-IL" dirty="0" err="1"/>
              <a:t>פסאודו-אנאוריזמות</a:t>
            </a:r>
            <a:r>
              <a:rPr lang="he-IL" dirty="0"/>
              <a:t> בקוטב התחתון שעוברות </a:t>
            </a:r>
            <a:r>
              <a:rPr lang="he-IL" dirty="0" err="1"/>
              <a:t>אמבוליזציה</a:t>
            </a:r>
            <a:r>
              <a:rPr lang="he-IL" dirty="0"/>
              <a:t>. המטופל חוזר לעצמו מבחינת מדדים ורמת ההמוגלובין עולה, והוא נשאר במנוחת מיטה עד שיש רזולוציה של </a:t>
            </a:r>
            <a:r>
              <a:rPr lang="he-IL" dirty="0" err="1"/>
              <a:t>מקרוהמטוריה</a:t>
            </a:r>
            <a:r>
              <a:rPr lang="he-IL" dirty="0"/>
              <a:t>. הוא חוזר לכלכלה ומשוחרר לאחר 5 ימים.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איזה </a:t>
            </a:r>
            <a:r>
              <a:rPr lang="he-IL" dirty="0" err="1"/>
              <a:t>פולואפ</a:t>
            </a:r>
            <a:r>
              <a:rPr lang="he-IL" dirty="0"/>
              <a:t> יש לבצע לאחר השחרור? </a:t>
            </a:r>
            <a:endParaRPr lang="en-IL" dirty="0"/>
          </a:p>
        </p:txBody>
      </p:sp>
    </p:spTree>
    <p:extLst>
      <p:ext uri="{BB962C8B-B14F-4D97-AF65-F5344CB8AC3E}">
        <p14:creationId xmlns:p14="http://schemas.microsoft.com/office/powerpoint/2010/main" val="152580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9A9B-C33B-A34B-8AD9-CD3FEFF5E2B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B716E71-B563-144A-87A0-11DB0D46DF60}"/>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מקבל מנת דם, ונלקח בדחיפות </a:t>
            </a:r>
            <a:r>
              <a:rPr lang="he-IL" dirty="0" err="1"/>
              <a:t>לאנגיוגרפיה</a:t>
            </a:r>
            <a:r>
              <a:rPr lang="he-IL" dirty="0"/>
              <a:t>- נצפות שתי </a:t>
            </a:r>
            <a:r>
              <a:rPr lang="he-IL" dirty="0" err="1"/>
              <a:t>פסאודו-אנאוריזמות</a:t>
            </a:r>
            <a:r>
              <a:rPr lang="he-IL" dirty="0"/>
              <a:t> בקוטב התחתון שעוברות </a:t>
            </a:r>
            <a:r>
              <a:rPr lang="he-IL" dirty="0" err="1"/>
              <a:t>אמבוליזציה</a:t>
            </a:r>
            <a:r>
              <a:rPr lang="he-IL" dirty="0"/>
              <a:t>. המטופל חוזר לעצמו מבחינת מדדים ורמת ההמוגלובין עולה, והוא נשאר במנוחת מיטה עד שיש רזולוציה של </a:t>
            </a:r>
            <a:r>
              <a:rPr lang="he-IL" dirty="0" err="1"/>
              <a:t>מקרוהמטוריה</a:t>
            </a:r>
            <a:r>
              <a:rPr lang="he-IL" dirty="0"/>
              <a:t>. הוא חוזר לכלכלה ומשוחרר לאחר 5 ימים.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איזה </a:t>
            </a:r>
            <a:r>
              <a:rPr lang="he-IL" dirty="0" err="1"/>
              <a:t>פולואפ</a:t>
            </a:r>
            <a:r>
              <a:rPr lang="he-IL" dirty="0"/>
              <a:t> יש לבצע לאחר השחרור? </a:t>
            </a:r>
            <a:endParaRPr lang="en-US"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מרבית הפגיעות הקהות הכלייתיות לא דורשות מעקב. בפגיעות קשות עם דה-</a:t>
            </a:r>
            <a:r>
              <a:rPr lang="he-IL" dirty="0" err="1"/>
              <a:t>ווסקולריזציה</a:t>
            </a:r>
            <a:r>
              <a:rPr lang="he-IL" dirty="0"/>
              <a:t> של הכליה אחד החששות זה יתר לחץ דם עקב פגיעה משמעותית- לא נראה כי במקרה הזה זה קרה. מקובל לעשות הערכה כ- 3-6 חודשים לאחר הפגיעה שכוללת את הבאים-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בדיקות מעבדה לכימיה, אלקטרוליטים </a:t>
            </a:r>
            <a:r>
              <a:rPr lang="he-IL" dirty="0" err="1"/>
              <a:t>וקראטינין</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מיפוי כלייתי. – </a:t>
            </a:r>
            <a:r>
              <a:rPr lang="he-IL" dirty="0" err="1"/>
              <a:t>dmsa</a:t>
            </a:r>
            <a:r>
              <a:rPr lang="he-IL" dirty="0"/>
              <a:t>. </a:t>
            </a:r>
            <a:endParaRPr lang="en-IL" dirty="0"/>
          </a:p>
        </p:txBody>
      </p:sp>
    </p:spTree>
    <p:extLst>
      <p:ext uri="{BB962C8B-B14F-4D97-AF65-F5344CB8AC3E}">
        <p14:creationId xmlns:p14="http://schemas.microsoft.com/office/powerpoint/2010/main" val="323852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D261-0D56-A947-AC4E-8E046EFDE99D}"/>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תיאור המקרה</a:t>
            </a:r>
            <a:endParaRPr lang="en-IL" dirty="0"/>
          </a:p>
        </p:txBody>
      </p:sp>
      <p:sp>
        <p:nvSpPr>
          <p:cNvPr id="3" name="Content Placeholder 2">
            <a:extLst>
              <a:ext uri="{FF2B5EF4-FFF2-40B4-BE49-F238E27FC236}">
                <a16:creationId xmlns:a16="http://schemas.microsoft.com/office/drawing/2014/main" id="{3EB2135A-5CB5-0A43-AC08-F3BFE0A3AA90}"/>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קיבלה </a:t>
            </a:r>
            <a:r>
              <a:rPr lang="he-IL" dirty="0" err="1"/>
              <a:t>קריסטלואידים</a:t>
            </a:r>
            <a:r>
              <a:rPr lang="he-IL" dirty="0"/>
              <a:t> לפי 20 מ״ל לק״ג ובהתאם הדופק ירד ל- 100 ולחץ הדם עלה ל- 105. בבדיקה גופנית יש סימן חבלה </a:t>
            </a:r>
            <a:r>
              <a:rPr lang="he-IL" dirty="0" err="1"/>
              <a:t>באיזור</a:t>
            </a:r>
            <a:r>
              <a:rPr lang="he-IL" dirty="0"/>
              <a:t> הבטן השמאלית העליונה, ללא סמני חבלה נוספים, שאר הבדיקה הגופנית ללא ממצאים אחרים. בבדיקות מעבדה המוגלובין ראשון 9. </a:t>
            </a:r>
          </a:p>
          <a:p>
            <a:pPr lvl="1" algn="r" rtl="1">
              <a:spcBef>
                <a:spcPts val="900"/>
              </a:spcBef>
            </a:pPr>
            <a:r>
              <a:rPr lang="he-IL" dirty="0"/>
              <a:t>מהו הצעד הבא ומהו המשך ניהול המטופלת?</a:t>
            </a:r>
          </a:p>
          <a:p>
            <a:pPr lvl="1" algn="r" rtl="1">
              <a:spcBef>
                <a:spcPts val="900"/>
              </a:spcBef>
            </a:pPr>
            <a:r>
              <a:rPr lang="he-IL" dirty="0"/>
              <a:t>המטופלת הגיבה למתן </a:t>
            </a:r>
            <a:r>
              <a:rPr lang="he-IL" dirty="0" err="1"/>
              <a:t>בולוס</a:t>
            </a:r>
            <a:r>
              <a:rPr lang="he-IL" dirty="0"/>
              <a:t> ראשון של נוזלים והיא יציבה המודינמית. יש להתקדם לביצוע סיטי חזה ובטן. לעניין סונר- </a:t>
            </a:r>
            <a:r>
              <a:rPr lang="he-IL" dirty="0" err="1"/>
              <a:t>fast</a:t>
            </a:r>
            <a:r>
              <a:rPr lang="he-IL" dirty="0"/>
              <a:t>- לא מוסיף מידע בעל ערך למטופל שהוא יציב. </a:t>
            </a:r>
            <a:endParaRPr lang="en-IL" dirty="0"/>
          </a:p>
        </p:txBody>
      </p:sp>
    </p:spTree>
    <p:extLst>
      <p:ext uri="{BB962C8B-B14F-4D97-AF65-F5344CB8AC3E}">
        <p14:creationId xmlns:p14="http://schemas.microsoft.com/office/powerpoint/2010/main" val="209525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A778-59D5-AA49-87E5-5E9F71864963}"/>
              </a:ext>
            </a:extLst>
          </p:cNvPr>
          <p:cNvSpPr>
            <a:spLocks noGrp="1"/>
          </p:cNvSpPr>
          <p:nvPr>
            <p:ph type="title"/>
          </p:nvPr>
        </p:nvSpPr>
        <p:spPr>
          <a:xfrm>
            <a:off x="7064082" y="642594"/>
            <a:ext cx="4472921" cy="1371600"/>
          </a:xfrm>
        </p:spPr>
        <p:txBody>
          <a:bodyPr>
            <a:normAutofit/>
          </a:bodyPr>
          <a:lstStyle/>
          <a:p>
            <a:pPr algn="l" defTabSz="914400" rtl="1" eaLnBrk="1" latinLnBrk="0" hangingPunct="1">
              <a:lnSpc>
                <a:spcPct val="90000"/>
              </a:lnSpc>
              <a:spcBef>
                <a:spcPct val="0"/>
              </a:spcBef>
              <a:buNone/>
            </a:pPr>
            <a:r>
              <a:rPr lang="he-IL" dirty="0"/>
              <a:t>מה רואים </a:t>
            </a:r>
            <a:r>
              <a:rPr lang="he-IL" dirty="0" err="1"/>
              <a:t>בסיטי</a:t>
            </a:r>
            <a:r>
              <a:rPr lang="he-IL" dirty="0"/>
              <a:t>?</a:t>
            </a:r>
            <a:endParaRPr lang="en-IL" dirty="0"/>
          </a:p>
        </p:txBody>
      </p:sp>
      <p:pic>
        <p:nvPicPr>
          <p:cNvPr id="4" name="Picture 3">
            <a:extLst>
              <a:ext uri="{FF2B5EF4-FFF2-40B4-BE49-F238E27FC236}">
                <a16:creationId xmlns:a16="http://schemas.microsoft.com/office/drawing/2014/main" id="{B5B41C48-08FE-8F4F-B9B6-65CA425CB961}"/>
              </a:ext>
            </a:extLst>
          </p:cNvPr>
          <p:cNvPicPr>
            <a:picLocks noChangeAspect="1"/>
          </p:cNvPicPr>
          <p:nvPr/>
        </p:nvPicPr>
        <p:blipFill rotWithShape="1">
          <a:blip r:embed="rId3"/>
          <a:srcRect l="25980" r="4396" b="-2"/>
          <a:stretch/>
        </p:blipFill>
        <p:spPr>
          <a:xfrm>
            <a:off x="727654" y="727628"/>
            <a:ext cx="5367165" cy="5415552"/>
          </a:xfrm>
          <a:prstGeom prst="rect">
            <a:avLst/>
          </a:prstGeom>
        </p:spPr>
      </p:pic>
      <p:sp>
        <p:nvSpPr>
          <p:cNvPr id="3" name="Content Placeholder 2">
            <a:extLst>
              <a:ext uri="{FF2B5EF4-FFF2-40B4-BE49-F238E27FC236}">
                <a16:creationId xmlns:a16="http://schemas.microsoft.com/office/drawing/2014/main" id="{E09F7567-779B-0C4E-90CD-6E2324C13866}"/>
              </a:ext>
            </a:extLst>
          </p:cNvPr>
          <p:cNvSpPr>
            <a:spLocks noGrp="1"/>
          </p:cNvSpPr>
          <p:nvPr>
            <p:ph idx="1"/>
          </p:nvPr>
        </p:nvSpPr>
        <p:spPr>
          <a:xfrm>
            <a:off x="7064082" y="2103120"/>
            <a:ext cx="4472922" cy="3931920"/>
          </a:xfrm>
        </p:spPr>
        <p:txBody>
          <a:bodyPr>
            <a:normAutofit/>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הקלסיפיקציה של פגיעות בטחול?</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יעלה את הסיכון לכישלון טיפול שמרני?</a:t>
            </a:r>
            <a:endParaRPr lang="en-IL" dirty="0"/>
          </a:p>
        </p:txBody>
      </p:sp>
    </p:spTree>
    <p:extLst>
      <p:ext uri="{BB962C8B-B14F-4D97-AF65-F5344CB8AC3E}">
        <p14:creationId xmlns:p14="http://schemas.microsoft.com/office/powerpoint/2010/main" val="368085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A778-59D5-AA49-87E5-5E9F71864963}"/>
              </a:ext>
            </a:extLst>
          </p:cNvPr>
          <p:cNvSpPr>
            <a:spLocks noGrp="1"/>
          </p:cNvSpPr>
          <p:nvPr>
            <p:ph type="title"/>
          </p:nvPr>
        </p:nvSpPr>
        <p:spPr>
          <a:xfrm>
            <a:off x="7064082" y="642594"/>
            <a:ext cx="4472921" cy="1371600"/>
          </a:xfrm>
        </p:spPr>
        <p:txBody>
          <a:bodyPr>
            <a:normAutofit/>
          </a:bodyPr>
          <a:lstStyle/>
          <a:p>
            <a:pPr algn="l" defTabSz="914400" rtl="1" eaLnBrk="1" latinLnBrk="0" hangingPunct="1">
              <a:lnSpc>
                <a:spcPct val="90000"/>
              </a:lnSpc>
              <a:spcBef>
                <a:spcPct val="0"/>
              </a:spcBef>
              <a:buNone/>
            </a:pPr>
            <a:r>
              <a:rPr lang="he-IL" dirty="0"/>
              <a:t>מה רואים </a:t>
            </a:r>
            <a:r>
              <a:rPr lang="he-IL" dirty="0" err="1"/>
              <a:t>בסיטי</a:t>
            </a:r>
            <a:r>
              <a:rPr lang="he-IL" dirty="0"/>
              <a:t>?</a:t>
            </a:r>
            <a:endParaRPr lang="en-IL" dirty="0"/>
          </a:p>
        </p:txBody>
      </p:sp>
      <p:pic>
        <p:nvPicPr>
          <p:cNvPr id="4" name="Picture 3">
            <a:extLst>
              <a:ext uri="{FF2B5EF4-FFF2-40B4-BE49-F238E27FC236}">
                <a16:creationId xmlns:a16="http://schemas.microsoft.com/office/drawing/2014/main" id="{B5B41C48-08FE-8F4F-B9B6-65CA425CB961}"/>
              </a:ext>
            </a:extLst>
          </p:cNvPr>
          <p:cNvPicPr>
            <a:picLocks noChangeAspect="1"/>
          </p:cNvPicPr>
          <p:nvPr/>
        </p:nvPicPr>
        <p:blipFill rotWithShape="1">
          <a:blip r:embed="rId3"/>
          <a:srcRect l="25980" r="4396" b="-2"/>
          <a:stretch/>
        </p:blipFill>
        <p:spPr>
          <a:xfrm>
            <a:off x="727654" y="727628"/>
            <a:ext cx="5367165" cy="5415552"/>
          </a:xfrm>
          <a:prstGeom prst="rect">
            <a:avLst/>
          </a:prstGeom>
        </p:spPr>
      </p:pic>
      <p:sp>
        <p:nvSpPr>
          <p:cNvPr id="3" name="Content Placeholder 2">
            <a:extLst>
              <a:ext uri="{FF2B5EF4-FFF2-40B4-BE49-F238E27FC236}">
                <a16:creationId xmlns:a16="http://schemas.microsoft.com/office/drawing/2014/main" id="{E09F7567-779B-0C4E-90CD-6E2324C13866}"/>
              </a:ext>
            </a:extLst>
          </p:cNvPr>
          <p:cNvSpPr>
            <a:spLocks noGrp="1"/>
          </p:cNvSpPr>
          <p:nvPr>
            <p:ph idx="1"/>
          </p:nvPr>
        </p:nvSpPr>
        <p:spPr>
          <a:xfrm>
            <a:off x="7064082" y="2103120"/>
            <a:ext cx="4472922" cy="3931920"/>
          </a:xfrm>
        </p:spPr>
        <p:txBody>
          <a:bodyPr>
            <a:normAutofit/>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מה הקלסיפיקציה של פגיעות בטחול?</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דרגה 1- קרע עד 1 </a:t>
            </a:r>
            <a:r>
              <a:rPr lang="he-IL" sz="1200" dirty="0" err="1"/>
              <a:t>סמ</a:t>
            </a:r>
            <a:r>
              <a:rPr lang="he-IL" sz="1200" dirty="0"/>
              <a:t>, </a:t>
            </a:r>
            <a:r>
              <a:rPr lang="he-IL" sz="1200" dirty="0" err="1"/>
              <a:t>המטומה</a:t>
            </a:r>
            <a:r>
              <a:rPr lang="he-IL" sz="1200" dirty="0"/>
              <a:t> עד 10%.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דרגה 2- קרע בין 1-3 ס״מ, </a:t>
            </a:r>
            <a:r>
              <a:rPr lang="he-IL" sz="1200" dirty="0" err="1"/>
              <a:t>המטומה</a:t>
            </a:r>
            <a:r>
              <a:rPr lang="he-IL" sz="1200" dirty="0"/>
              <a:t> בין 10% ל- 50%</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דרגה 3- קרע מעל 3 ס״מ, </a:t>
            </a:r>
            <a:r>
              <a:rPr lang="he-IL" sz="1200" dirty="0" err="1"/>
              <a:t>המטומה</a:t>
            </a:r>
            <a:r>
              <a:rPr lang="he-IL" sz="1200" dirty="0"/>
              <a:t> לפחות 50% - נראה שזה המקרה הספציפי כאן.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דרגה 4- לפחות 25%  מהטחול עם דה-</a:t>
            </a:r>
            <a:r>
              <a:rPr lang="he-IL" sz="1200" dirty="0" err="1"/>
              <a:t>ווסקולריזציה</a:t>
            </a:r>
            <a:r>
              <a:rPr lang="he-IL" sz="1200" dirty="0"/>
              <a:t>, פגיעה </a:t>
            </a:r>
            <a:r>
              <a:rPr lang="he-IL" sz="1200" dirty="0" err="1"/>
              <a:t>סמנטרית</a:t>
            </a:r>
            <a:endParaRPr lang="he-IL" sz="1200"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דרגה 5- </a:t>
            </a:r>
            <a:r>
              <a:rPr lang="he-IL" sz="1200" dirty="0" err="1"/>
              <a:t>shattered</a:t>
            </a:r>
            <a:r>
              <a:rPr lang="he-IL" sz="1200" dirty="0"/>
              <a:t> </a:t>
            </a:r>
            <a:r>
              <a:rPr lang="he-IL" sz="1200" dirty="0" err="1"/>
              <a:t>spleen</a:t>
            </a:r>
            <a:r>
              <a:rPr lang="he-IL" sz="1200" dirty="0"/>
              <a:t>- פגיעה </a:t>
            </a:r>
            <a:r>
              <a:rPr lang="he-IL" sz="1200" dirty="0" err="1"/>
              <a:t>בהילום</a:t>
            </a:r>
            <a:r>
              <a:rPr lang="he-IL" sz="1200" dirty="0"/>
              <a:t>, טחול מרוסק.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sz="1200"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sz="1200"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מה יעלה את הסיכון לכישלון טיפול שמרני?</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200" dirty="0"/>
              <a:t>יש מספר פרמטרים שנמצאו שמעלים את הסיכון לטיפול שמרני- פגיעה בדרגה גבוהה בטחול, פגיעות נוספות- בעיקר ריבוי פגיעות בבטן או פגיעת לבלב. לרוב זה קורה בשעות הראשונות מההגעה. </a:t>
            </a:r>
            <a:endParaRPr lang="en-IL" sz="1200" dirty="0"/>
          </a:p>
        </p:txBody>
      </p:sp>
    </p:spTree>
    <p:extLst>
      <p:ext uri="{BB962C8B-B14F-4D97-AF65-F5344CB8AC3E}">
        <p14:creationId xmlns:p14="http://schemas.microsoft.com/office/powerpoint/2010/main" val="203501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D621-4CED-F245-A182-7A95092136B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a:t>
            </a:r>
            <a:endParaRPr lang="en-IL" dirty="0"/>
          </a:p>
        </p:txBody>
      </p:sp>
      <p:sp>
        <p:nvSpPr>
          <p:cNvPr id="3" name="Content Placeholder 2">
            <a:extLst>
              <a:ext uri="{FF2B5EF4-FFF2-40B4-BE49-F238E27FC236}">
                <a16:creationId xmlns:a16="http://schemas.microsoft.com/office/drawing/2014/main" id="{DC680994-9B9D-EB45-8C53-DE65D131164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הילדה מאושפזת במחלקת ילדים עם מנוחת מיטה וצום למשך היממה הראשונה. המוגלובין חוזר מדגים ירידה של 2 </a:t>
            </a:r>
            <a:r>
              <a:rPr lang="he-IL" dirty="0" err="1"/>
              <a:t>גראם</a:t>
            </a:r>
            <a:r>
              <a:rPr lang="he-IL" dirty="0"/>
              <a:t> ל- 6.8. היא מתלוננת על סחרחורות. </a:t>
            </a:r>
          </a:p>
          <a:p>
            <a:pPr lvl="1" algn="r" rtl="1">
              <a:spcBef>
                <a:spcPts val="900"/>
              </a:spcBef>
            </a:pPr>
            <a:r>
              <a:rPr lang="he-IL" dirty="0"/>
              <a:t>מה הצעד הבא?</a:t>
            </a:r>
          </a:p>
          <a:p>
            <a:pPr lvl="1" algn="r" rtl="1">
              <a:spcBef>
                <a:spcPts val="900"/>
              </a:spcBef>
            </a:pPr>
            <a:r>
              <a:rPr lang="he-IL" dirty="0"/>
              <a:t>מהן האינדיקציות לניתוח?</a:t>
            </a:r>
            <a:endParaRPr lang="en-IL" dirty="0"/>
          </a:p>
        </p:txBody>
      </p:sp>
    </p:spTree>
    <p:extLst>
      <p:ext uri="{BB962C8B-B14F-4D97-AF65-F5344CB8AC3E}">
        <p14:creationId xmlns:p14="http://schemas.microsoft.com/office/powerpoint/2010/main" val="231931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D621-4CED-F245-A182-7A95092136B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a:t>
            </a:r>
            <a:endParaRPr lang="en-IL" dirty="0"/>
          </a:p>
        </p:txBody>
      </p:sp>
      <p:sp>
        <p:nvSpPr>
          <p:cNvPr id="3" name="Content Placeholder 2">
            <a:extLst>
              <a:ext uri="{FF2B5EF4-FFF2-40B4-BE49-F238E27FC236}">
                <a16:creationId xmlns:a16="http://schemas.microsoft.com/office/drawing/2014/main" id="{DC680994-9B9D-EB45-8C53-DE65D1311641}"/>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הילדה מאושפזת במחלקת ילדים עם מנוחת מיטה וצום למשך היממה הראשונה. המוגלובין חוזר מדגים ירידה של 2 </a:t>
            </a:r>
            <a:r>
              <a:rPr lang="he-IL" dirty="0" err="1"/>
              <a:t>גראם</a:t>
            </a:r>
            <a:r>
              <a:rPr lang="he-IL" dirty="0"/>
              <a:t> ל- 6.8. היא מתלוננת על סחרחורות. </a:t>
            </a:r>
          </a:p>
          <a:p>
            <a:pPr lvl="1" algn="r" rtl="1">
              <a:spcBef>
                <a:spcPts val="900"/>
              </a:spcBef>
            </a:pPr>
            <a:r>
              <a:rPr lang="he-IL" dirty="0"/>
              <a:t>מה הצעד הבא?</a:t>
            </a:r>
          </a:p>
          <a:p>
            <a:pPr lvl="1" algn="r" rtl="1">
              <a:spcBef>
                <a:spcPts val="900"/>
              </a:spcBef>
            </a:pPr>
            <a:r>
              <a:rPr lang="he-IL" dirty="0"/>
              <a:t>אם נלך לפי האלגוריתם של ה- </a:t>
            </a:r>
            <a:r>
              <a:rPr lang="he-IL" dirty="0" err="1"/>
              <a:t>atomac</a:t>
            </a:r>
            <a:r>
              <a:rPr lang="he-IL" dirty="0"/>
              <a:t>- אין אינדיקציות לאשפוז בטיפול נמרץ היות והילדה לא מדגימה חשד לדמם משמעותי והגיבה לנוזלים. עם זאת היא סימפטומטית וההמוגלובין שלה מתחת ל- 7, בהינתן האמור יש אינדיקציה לתת לה מנת דם לפי 10 מל </a:t>
            </a:r>
            <a:r>
              <a:rPr lang="he-IL" dirty="0" err="1"/>
              <a:t>לקג</a:t>
            </a:r>
            <a:r>
              <a:rPr lang="he-IL" dirty="0"/>
              <a:t> ולחזור על ספירה לאחר 6 שעות. אם היא יציבה בשתי ספירות אפשר להתחיל ניוד בהדרגה, אם היא לא יציבה יש לשקול העברה לטיפול נמרץ, לשקול </a:t>
            </a:r>
            <a:r>
              <a:rPr lang="he-IL" dirty="0" err="1"/>
              <a:t>אמבוליזציה</a:t>
            </a:r>
            <a:r>
              <a:rPr lang="he-IL" dirty="0"/>
              <a:t> וכו׳ ובהתאם להחליט על המשך מתן מנות דם. </a:t>
            </a:r>
          </a:p>
          <a:p>
            <a:pPr lvl="1" algn="r" rtl="1">
              <a:spcBef>
                <a:spcPts val="900"/>
              </a:spcBef>
            </a:pPr>
            <a:r>
              <a:rPr lang="he-IL" dirty="0"/>
              <a:t>מהן האינדיקציות לניתוח?</a:t>
            </a:r>
          </a:p>
          <a:p>
            <a:pPr lvl="1" algn="r" rtl="1">
              <a:spcBef>
                <a:spcPts val="900"/>
              </a:spcBef>
            </a:pPr>
            <a:r>
              <a:rPr lang="he-IL" dirty="0"/>
              <a:t>האינדיקציות לניתוח כוללות </a:t>
            </a:r>
            <a:r>
              <a:rPr lang="he-IL" dirty="0" err="1"/>
              <a:t>פריטוניטיס</a:t>
            </a:r>
            <a:r>
              <a:rPr lang="he-IL" dirty="0"/>
              <a:t>, אינדיקציה נוספת הינה מתן 40 מל </a:t>
            </a:r>
            <a:r>
              <a:rPr lang="he-IL" dirty="0" err="1"/>
              <a:t>לקג</a:t>
            </a:r>
            <a:r>
              <a:rPr lang="he-IL" dirty="0"/>
              <a:t> ביממה הראשונה, תת לחץ דם חוזר ומוקדם לאחר קבלת מנת דם (מראה על כישלון טיפול שמרני). </a:t>
            </a:r>
            <a:endParaRPr lang="en-IL" dirty="0"/>
          </a:p>
        </p:txBody>
      </p:sp>
    </p:spTree>
    <p:extLst>
      <p:ext uri="{BB962C8B-B14F-4D97-AF65-F5344CB8AC3E}">
        <p14:creationId xmlns:p14="http://schemas.microsoft.com/office/powerpoint/2010/main" val="412298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B802-448A-674D-83EB-8C91B416B89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105A43EB-1EF7-FA4D-AB98-4A93AF31E16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הילדה מתאוששת לאחר מנת דם ומעלה המוגלובין אדקווטית והוא נשאר יציב. היא חוזרת לכלכלה ובדיקות הבטן בשיפור. </a:t>
            </a:r>
          </a:p>
          <a:p>
            <a:pPr lvl="1" algn="r" rtl="1">
              <a:spcBef>
                <a:spcPts val="900"/>
              </a:spcBef>
            </a:pPr>
            <a:r>
              <a:rPr lang="he-IL" dirty="0"/>
              <a:t>מה הסיבוכים המאוחרים של פגיעת טחול?</a:t>
            </a:r>
          </a:p>
          <a:p>
            <a:pPr lvl="1" algn="r" rtl="1">
              <a:spcBef>
                <a:spcPts val="900"/>
              </a:spcBef>
            </a:pPr>
            <a:r>
              <a:rPr lang="he-IL" dirty="0"/>
              <a:t>מה נמליץ במכתב שחרור?</a:t>
            </a:r>
          </a:p>
          <a:p>
            <a:pPr lvl="1" algn="r" rtl="1">
              <a:spcBef>
                <a:spcPts val="900"/>
              </a:spcBef>
            </a:pPr>
            <a:r>
              <a:rPr lang="he-IL" dirty="0"/>
              <a:t>מהן האינדיקציות לשחרור מטופל הביתה?</a:t>
            </a:r>
            <a:endParaRPr lang="en-IL" dirty="0"/>
          </a:p>
        </p:txBody>
      </p:sp>
    </p:spTree>
    <p:extLst>
      <p:ext uri="{BB962C8B-B14F-4D97-AF65-F5344CB8AC3E}">
        <p14:creationId xmlns:p14="http://schemas.microsoft.com/office/powerpoint/2010/main" val="193499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2856</Words>
  <Application>Microsoft Macintosh PowerPoint</Application>
  <PresentationFormat>Widescreen</PresentationFormat>
  <Paragraphs>166</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Garamond</vt:lpstr>
      <vt:lpstr>Office Theme</vt:lpstr>
      <vt:lpstr>כרטיסיה 1</vt:lpstr>
      <vt:lpstr>כרטיסיה 1</vt:lpstr>
      <vt:lpstr>המשך תיאור המקרה</vt:lpstr>
      <vt:lpstr>המשך תיאור המקרה</vt:lpstr>
      <vt:lpstr>מה רואים בסיטי?</vt:lpstr>
      <vt:lpstr>מה רואים בסיטי?</vt:lpstr>
      <vt:lpstr>המשך </vt:lpstr>
      <vt:lpstr>המשך </vt:lpstr>
      <vt:lpstr>המשך</vt:lpstr>
      <vt:lpstr>המשך</vt:lpstr>
      <vt:lpstr>כרטיסיה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3</vt:lpstr>
      <vt:lpstr>כרטיסיה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כרטיסיה 1</dc:title>
  <dc:creator>יעל דרזניק</dc:creator>
  <cp:lastModifiedBy>יעל דרזניק</cp:lastModifiedBy>
  <cp:revision>2</cp:revision>
  <dcterms:created xsi:type="dcterms:W3CDTF">2024-02-16T12:18:33Z</dcterms:created>
  <dcterms:modified xsi:type="dcterms:W3CDTF">2024-02-17T06:50:41Z</dcterms:modified>
</cp:coreProperties>
</file>